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49" r:id="rId1"/>
    <p:sldMasterId id="2147484263" r:id="rId2"/>
    <p:sldMasterId id="2147484275" r:id="rId3"/>
    <p:sldMasterId id="2147484287" r:id="rId4"/>
  </p:sldMasterIdLst>
  <p:notesMasterIdLst>
    <p:notesMasterId r:id="rId73"/>
  </p:notesMasterIdLst>
  <p:sldIdLst>
    <p:sldId id="297" r:id="rId5"/>
    <p:sldId id="309" r:id="rId6"/>
    <p:sldId id="310" r:id="rId7"/>
    <p:sldId id="306" r:id="rId8"/>
    <p:sldId id="359" r:id="rId9"/>
    <p:sldId id="355" r:id="rId10"/>
    <p:sldId id="311" r:id="rId11"/>
    <p:sldId id="307" r:id="rId12"/>
    <p:sldId id="314" r:id="rId13"/>
    <p:sldId id="369" r:id="rId14"/>
    <p:sldId id="368" r:id="rId15"/>
    <p:sldId id="308" r:id="rId16"/>
    <p:sldId id="304" r:id="rId17"/>
    <p:sldId id="263" r:id="rId18"/>
    <p:sldId id="264" r:id="rId19"/>
    <p:sldId id="265" r:id="rId20"/>
    <p:sldId id="267" r:id="rId21"/>
    <p:sldId id="268" r:id="rId22"/>
    <p:sldId id="316" r:id="rId23"/>
    <p:sldId id="317" r:id="rId24"/>
    <p:sldId id="371" r:id="rId25"/>
    <p:sldId id="318" r:id="rId26"/>
    <p:sldId id="319" r:id="rId27"/>
    <p:sldId id="320" r:id="rId28"/>
    <p:sldId id="321" r:id="rId29"/>
    <p:sldId id="322" r:id="rId30"/>
    <p:sldId id="323" r:id="rId31"/>
    <p:sldId id="339" r:id="rId32"/>
    <p:sldId id="340" r:id="rId33"/>
    <p:sldId id="324" r:id="rId34"/>
    <p:sldId id="358" r:id="rId35"/>
    <p:sldId id="326" r:id="rId36"/>
    <p:sldId id="327" r:id="rId37"/>
    <p:sldId id="328" r:id="rId38"/>
    <p:sldId id="329" r:id="rId39"/>
    <p:sldId id="338" r:id="rId40"/>
    <p:sldId id="331" r:id="rId41"/>
    <p:sldId id="332" r:id="rId42"/>
    <p:sldId id="333" r:id="rId43"/>
    <p:sldId id="334" r:id="rId44"/>
    <p:sldId id="370" r:id="rId45"/>
    <p:sldId id="372" r:id="rId46"/>
    <p:sldId id="375" r:id="rId47"/>
    <p:sldId id="373" r:id="rId48"/>
    <p:sldId id="376" r:id="rId49"/>
    <p:sldId id="377" r:id="rId50"/>
    <p:sldId id="378" r:id="rId51"/>
    <p:sldId id="379" r:id="rId52"/>
    <p:sldId id="380" r:id="rId53"/>
    <p:sldId id="381" r:id="rId54"/>
    <p:sldId id="400" r:id="rId55"/>
    <p:sldId id="383" r:id="rId56"/>
    <p:sldId id="384" r:id="rId57"/>
    <p:sldId id="385" r:id="rId58"/>
    <p:sldId id="386" r:id="rId59"/>
    <p:sldId id="387" r:id="rId60"/>
    <p:sldId id="388" r:id="rId61"/>
    <p:sldId id="389" r:id="rId62"/>
    <p:sldId id="390" r:id="rId63"/>
    <p:sldId id="391" r:id="rId64"/>
    <p:sldId id="392" r:id="rId65"/>
    <p:sldId id="393" r:id="rId66"/>
    <p:sldId id="394" r:id="rId67"/>
    <p:sldId id="395" r:id="rId68"/>
    <p:sldId id="396" r:id="rId69"/>
    <p:sldId id="397" r:id="rId70"/>
    <p:sldId id="398" r:id="rId71"/>
    <p:sldId id="399" r:id="rId72"/>
  </p:sldIdLst>
  <p:sldSz cx="12192000" cy="6858000"/>
  <p:notesSz cx="6858000" cy="9144000"/>
  <p:defaultTex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楷体_GB2312" pitchFamily="49"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楷体_GB2312" pitchFamily="49"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楷体_GB2312" pitchFamily="49"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楷体_GB2312" pitchFamily="49"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楷体_GB2312" pitchFamily="49"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楷体_GB2312" pitchFamily="49"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楷体_GB2312" pitchFamily="49"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楷体_GB2312" pitchFamily="49"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楷体_GB2312" pitchFamily="49"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66"/>
    <a:srgbClr val="0000CC"/>
    <a:srgbClr val="23029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66" d="100"/>
          <a:sy n="66" d="100"/>
        </p:scale>
        <p:origin x="822" y="489"/>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C9971602-9CFF-451C-B54A-D84C980492E9}"/>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a:extLst>
              <a:ext uri="{FF2B5EF4-FFF2-40B4-BE49-F238E27FC236}">
                <a16:creationId xmlns:a16="http://schemas.microsoft.com/office/drawing/2014/main" id="{B7986BDC-3B89-4802-8F36-EC6B43B53DDC}"/>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678F94BF-DE61-41D6-A412-5A3F74E9A2DB}" type="datetimeFigureOut">
              <a:rPr lang="zh-CN" altLang="en-US"/>
              <a:pPr>
                <a:defRPr/>
              </a:pPr>
              <a:t>2019-08-11</a:t>
            </a:fld>
            <a:endParaRPr lang="zh-CN" altLang="en-US"/>
          </a:p>
        </p:txBody>
      </p:sp>
      <p:sp>
        <p:nvSpPr>
          <p:cNvPr id="4" name="幻灯片图像占位符 3">
            <a:extLst>
              <a:ext uri="{FF2B5EF4-FFF2-40B4-BE49-F238E27FC236}">
                <a16:creationId xmlns:a16="http://schemas.microsoft.com/office/drawing/2014/main" id="{81F69E2F-283E-460B-9B6E-872930A7FF26}"/>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C68C7870-7E0F-400C-8F36-F05572592880}"/>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4B9EFAC2-D2ED-4499-AA17-4C1018FD4EE7}"/>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567694A6-024E-4083-8D38-8A4F984A717B}"/>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642EA8B1-2B48-4186-92BD-85C84A6B0AAD}"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a:extLst>
              <a:ext uri="{FF2B5EF4-FFF2-40B4-BE49-F238E27FC236}">
                <a16:creationId xmlns:a16="http://schemas.microsoft.com/office/drawing/2014/main" id="{3D177E69-21EE-4117-84EB-17E1E312E13B}"/>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备注占位符 2">
            <a:extLst>
              <a:ext uri="{FF2B5EF4-FFF2-40B4-BE49-F238E27FC236}">
                <a16:creationId xmlns:a16="http://schemas.microsoft.com/office/drawing/2014/main" id="{11EF8F5B-39AF-48EF-B48E-24B10CFE8F6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23556" name="灯片编号占位符 3">
            <a:extLst>
              <a:ext uri="{FF2B5EF4-FFF2-40B4-BE49-F238E27FC236}">
                <a16:creationId xmlns:a16="http://schemas.microsoft.com/office/drawing/2014/main" id="{C2151D3B-5C65-4E15-993C-0BF0977BA7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000BF8C4-A700-4658-A5AC-4DBD18F8640D}" type="slidenum">
              <a:rPr lang="zh-CN" altLang="en-US" smtClean="0"/>
              <a:pPr>
                <a:spcBef>
                  <a:spcPct val="0"/>
                </a:spcBef>
              </a:pPr>
              <a:t>17</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id="{D29386C4-686C-4597-962F-5F1122FAB655}"/>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备注占位符 2">
            <a:extLst>
              <a:ext uri="{FF2B5EF4-FFF2-40B4-BE49-F238E27FC236}">
                <a16:creationId xmlns:a16="http://schemas.microsoft.com/office/drawing/2014/main" id="{7D10B961-F583-4906-94EB-520C277FA01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29700" name="灯片编号占位符 3">
            <a:extLst>
              <a:ext uri="{FF2B5EF4-FFF2-40B4-BE49-F238E27FC236}">
                <a16:creationId xmlns:a16="http://schemas.microsoft.com/office/drawing/2014/main" id="{A9C05C80-3722-47D0-A425-B5B9C7A0026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A795119-5643-4AE9-9A37-1439EA9CC7B2}" type="slidenum">
              <a:rPr lang="zh-CN" altLang="en-US" smtClean="0">
                <a:latin typeface="Calibri" panose="020F0502020204030204" pitchFamily="34" charset="0"/>
              </a:rPr>
              <a:pPr/>
              <a:t>22</a:t>
            </a:fld>
            <a:endParaRPr lang="zh-CN" altLang="en-US">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a:extLst>
              <a:ext uri="{FF2B5EF4-FFF2-40B4-BE49-F238E27FC236}">
                <a16:creationId xmlns:a16="http://schemas.microsoft.com/office/drawing/2014/main" id="{496E84C5-4989-4B82-8D89-64B6E9CF6CC5}"/>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备注占位符 2">
            <a:extLst>
              <a:ext uri="{FF2B5EF4-FFF2-40B4-BE49-F238E27FC236}">
                <a16:creationId xmlns:a16="http://schemas.microsoft.com/office/drawing/2014/main" id="{83917178-5E87-43F0-8B8E-4DCE4338D8C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56324" name="灯片编号占位符 3">
            <a:extLst>
              <a:ext uri="{FF2B5EF4-FFF2-40B4-BE49-F238E27FC236}">
                <a16:creationId xmlns:a16="http://schemas.microsoft.com/office/drawing/2014/main" id="{FBC31C00-D19C-4912-971F-781FA9CF353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77EC4B5-8F19-4925-86EA-B97BFB16353C}" type="slidenum">
              <a:rPr lang="zh-CN" altLang="en-US" smtClean="0">
                <a:latin typeface="Calibri" panose="020F0502020204030204" pitchFamily="34" charset="0"/>
              </a:rPr>
              <a:pPr/>
              <a:t>47</a:t>
            </a:fld>
            <a:endParaRPr lang="zh-CN" altLang="en-US">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8C8FC8-E23A-41E3-977E-91E9A6FE0E5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CF4024-5AF9-4B17-9C77-6C95988CF6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79218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C03C2C-5E05-45BC-A340-AEA0F11C47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3F41339-BBC4-4ABB-92EC-F1A0DAD5307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34010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6623851-2841-43EB-81FB-0DCFF0A15C20}"/>
              </a:ext>
            </a:extLst>
          </p:cNvPr>
          <p:cNvSpPr>
            <a:spLocks noGrp="1"/>
          </p:cNvSpPr>
          <p:nvPr>
            <p:ph type="title" orient="vert"/>
          </p:nvPr>
        </p:nvSpPr>
        <p:spPr>
          <a:xfrm>
            <a:off x="8686800" y="609600"/>
            <a:ext cx="25908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30C2332-4FF6-4C70-B8ED-B0447ACBDBA7}"/>
              </a:ext>
            </a:extLst>
          </p:cNvPr>
          <p:cNvSpPr>
            <a:spLocks noGrp="1"/>
          </p:cNvSpPr>
          <p:nvPr>
            <p:ph type="body" orient="vert" idx="1"/>
          </p:nvPr>
        </p:nvSpPr>
        <p:spPr>
          <a:xfrm>
            <a:off x="914400" y="609600"/>
            <a:ext cx="75692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959552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02167" y="685800"/>
            <a:ext cx="11387667"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06401" y="1981200"/>
            <a:ext cx="5592233" cy="3886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201834" y="1981200"/>
            <a:ext cx="5592233" cy="3886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C3DF9C-C98C-4BEA-8B18-198E0497FE17}"/>
              </a:ext>
            </a:extLst>
          </p:cNvPr>
          <p:cNvSpPr>
            <a:spLocks noGrp="1"/>
          </p:cNvSpPr>
          <p:nvPr>
            <p:ph type="dt" sz="half" idx="10"/>
          </p:nvPr>
        </p:nvSpPr>
        <p:spPr>
          <a:xfrm>
            <a:off x="402167" y="6019800"/>
            <a:ext cx="3052233" cy="476250"/>
          </a:xfrm>
        </p:spPr>
        <p:txBody>
          <a:bodyPr/>
          <a:lstStyle>
            <a:lvl1pPr>
              <a:defRPr/>
            </a:lvl1pPr>
          </a:lstStyle>
          <a:p>
            <a:pPr>
              <a:defRPr/>
            </a:pPr>
            <a:endParaRPr lang="en-US" altLang="zh-CN"/>
          </a:p>
        </p:txBody>
      </p:sp>
      <p:sp>
        <p:nvSpPr>
          <p:cNvPr id="6" name="页脚占位符 5">
            <a:extLst>
              <a:ext uri="{FF2B5EF4-FFF2-40B4-BE49-F238E27FC236}">
                <a16:creationId xmlns:a16="http://schemas.microsoft.com/office/drawing/2014/main" id="{0AEA80A8-B4DC-4601-962D-1640555F98C0}"/>
              </a:ext>
            </a:extLst>
          </p:cNvPr>
          <p:cNvSpPr>
            <a:spLocks noGrp="1"/>
          </p:cNvSpPr>
          <p:nvPr>
            <p:ph type="ftr" sz="quarter" idx="11"/>
          </p:nvPr>
        </p:nvSpPr>
        <p:spPr>
          <a:xfrm>
            <a:off x="7920567" y="6021388"/>
            <a:ext cx="3860800" cy="476250"/>
          </a:xfrm>
        </p:spPr>
        <p:txBody>
          <a:bodyPr/>
          <a:lstStyle>
            <a:lvl1pPr>
              <a:defRPr/>
            </a:lvl1pPr>
          </a:lstStyle>
          <a:p>
            <a:pPr>
              <a:defRPr/>
            </a:pPr>
            <a:endParaRPr lang="en-US" altLang="zh-CN"/>
          </a:p>
        </p:txBody>
      </p:sp>
      <p:sp>
        <p:nvSpPr>
          <p:cNvPr id="7" name="灯片编号占位符 6">
            <a:extLst>
              <a:ext uri="{FF2B5EF4-FFF2-40B4-BE49-F238E27FC236}">
                <a16:creationId xmlns:a16="http://schemas.microsoft.com/office/drawing/2014/main" id="{792B5BE3-17E8-44F7-A7B5-0BF35334B2F4}"/>
              </a:ext>
            </a:extLst>
          </p:cNvPr>
          <p:cNvSpPr>
            <a:spLocks noGrp="1"/>
          </p:cNvSpPr>
          <p:nvPr>
            <p:ph type="sldNum" sz="quarter" idx="12"/>
          </p:nvPr>
        </p:nvSpPr>
        <p:spPr>
          <a:xfrm>
            <a:off x="3983568" y="6092825"/>
            <a:ext cx="3052233" cy="476250"/>
          </a:xfrm>
        </p:spPr>
        <p:txBody>
          <a:bodyPr/>
          <a:lstStyle>
            <a:lvl1pPr>
              <a:defRPr/>
            </a:lvl1pPr>
          </a:lstStyle>
          <a:p>
            <a:pPr>
              <a:defRPr/>
            </a:pPr>
            <a:fld id="{9002425E-7146-4A80-A3AA-81E2761C9023}" type="slidenum">
              <a:rPr lang="zh-CN" altLang="en-US"/>
              <a:pPr>
                <a:defRPr/>
              </a:pPr>
              <a:t>‹#›</a:t>
            </a:fld>
            <a:endParaRPr lang="en-US" altLang="zh-CN"/>
          </a:p>
        </p:txBody>
      </p:sp>
    </p:spTree>
    <p:extLst>
      <p:ext uri="{BB962C8B-B14F-4D97-AF65-F5344CB8AC3E}">
        <p14:creationId xmlns:p14="http://schemas.microsoft.com/office/powerpoint/2010/main" val="31214256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02167" y="685800"/>
            <a:ext cx="11387667"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06401" y="1981200"/>
            <a:ext cx="5592233" cy="3886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quarter" idx="2"/>
          </p:nvPr>
        </p:nvSpPr>
        <p:spPr>
          <a:xfrm>
            <a:off x="6201834" y="1981200"/>
            <a:ext cx="5592233" cy="18669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p:cNvSpPr>
            <a:spLocks noGrp="1"/>
          </p:cNvSpPr>
          <p:nvPr>
            <p:ph sz="quarter" idx="3"/>
          </p:nvPr>
        </p:nvSpPr>
        <p:spPr>
          <a:xfrm>
            <a:off x="6201834" y="4000500"/>
            <a:ext cx="5592233" cy="18669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A035245D-19F5-4A33-9C14-28BACF5459D5}"/>
              </a:ext>
            </a:extLst>
          </p:cNvPr>
          <p:cNvSpPr>
            <a:spLocks noGrp="1"/>
          </p:cNvSpPr>
          <p:nvPr>
            <p:ph type="dt" sz="half" idx="10"/>
          </p:nvPr>
        </p:nvSpPr>
        <p:spPr>
          <a:xfrm>
            <a:off x="402167" y="6019800"/>
            <a:ext cx="3052233" cy="476250"/>
          </a:xfrm>
        </p:spPr>
        <p:txBody>
          <a:bodyPr/>
          <a:lstStyle>
            <a:lvl1pPr>
              <a:defRPr/>
            </a:lvl1pPr>
          </a:lstStyle>
          <a:p>
            <a:pPr>
              <a:defRPr/>
            </a:pPr>
            <a:endParaRPr lang="en-US" altLang="zh-CN"/>
          </a:p>
        </p:txBody>
      </p:sp>
      <p:sp>
        <p:nvSpPr>
          <p:cNvPr id="7" name="页脚占位符 6">
            <a:extLst>
              <a:ext uri="{FF2B5EF4-FFF2-40B4-BE49-F238E27FC236}">
                <a16:creationId xmlns:a16="http://schemas.microsoft.com/office/drawing/2014/main" id="{E9F76E89-DE0F-4750-A4FA-2AAB21DD9719}"/>
              </a:ext>
            </a:extLst>
          </p:cNvPr>
          <p:cNvSpPr>
            <a:spLocks noGrp="1"/>
          </p:cNvSpPr>
          <p:nvPr>
            <p:ph type="ftr" sz="quarter" idx="11"/>
          </p:nvPr>
        </p:nvSpPr>
        <p:spPr>
          <a:xfrm>
            <a:off x="7920567" y="6021388"/>
            <a:ext cx="3860800" cy="476250"/>
          </a:xfrm>
        </p:spPr>
        <p:txBody>
          <a:bodyPr/>
          <a:lstStyle>
            <a:lvl1pPr>
              <a:defRPr/>
            </a:lvl1pPr>
          </a:lstStyle>
          <a:p>
            <a:pPr>
              <a:defRPr/>
            </a:pPr>
            <a:endParaRPr lang="en-US" altLang="zh-CN"/>
          </a:p>
        </p:txBody>
      </p:sp>
      <p:sp>
        <p:nvSpPr>
          <p:cNvPr id="8" name="灯片编号占位符 7">
            <a:extLst>
              <a:ext uri="{FF2B5EF4-FFF2-40B4-BE49-F238E27FC236}">
                <a16:creationId xmlns:a16="http://schemas.microsoft.com/office/drawing/2014/main" id="{7AE57EB1-70DA-4364-995B-9C422D9E903C}"/>
              </a:ext>
            </a:extLst>
          </p:cNvPr>
          <p:cNvSpPr>
            <a:spLocks noGrp="1"/>
          </p:cNvSpPr>
          <p:nvPr>
            <p:ph type="sldNum" sz="quarter" idx="12"/>
          </p:nvPr>
        </p:nvSpPr>
        <p:spPr>
          <a:xfrm>
            <a:off x="3983568" y="6092825"/>
            <a:ext cx="3052233" cy="476250"/>
          </a:xfrm>
        </p:spPr>
        <p:txBody>
          <a:bodyPr/>
          <a:lstStyle>
            <a:lvl1pPr>
              <a:defRPr/>
            </a:lvl1pPr>
          </a:lstStyle>
          <a:p>
            <a:pPr>
              <a:defRPr/>
            </a:pPr>
            <a:fld id="{59755A9E-CA26-4F87-A45A-FC31B449C4EF}" type="slidenum">
              <a:rPr lang="zh-CN" altLang="en-US"/>
              <a:pPr>
                <a:defRPr/>
              </a:pPr>
              <a:t>‹#›</a:t>
            </a:fld>
            <a:endParaRPr lang="en-US" altLang="zh-CN"/>
          </a:p>
        </p:txBody>
      </p:sp>
    </p:spTree>
    <p:extLst>
      <p:ext uri="{BB962C8B-B14F-4D97-AF65-F5344CB8AC3E}">
        <p14:creationId xmlns:p14="http://schemas.microsoft.com/office/powerpoint/2010/main" val="428039962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66720-0FA5-4E53-8CE6-F6089170A65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84B10FA-744D-4D03-AE2F-D3B84408F6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1054876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61D1-B4D3-497F-A09D-E0C8E3CB3C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7B118-61E1-47B3-9126-34368D9952B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051875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E871EF-E282-4278-B0ED-666CCB920BC9}"/>
              </a:ext>
            </a:extLst>
          </p:cNvPr>
          <p:cNvSpPr>
            <a:spLocks noGrp="1"/>
          </p:cNvSpPr>
          <p:nvPr>
            <p:ph type="title"/>
          </p:nvPr>
        </p:nvSpPr>
        <p:spPr>
          <a:xfrm>
            <a:off x="831851" y="1709739"/>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B0F000-FEFF-44E2-95AC-C88A0BFA2FE3}"/>
              </a:ext>
            </a:extLst>
          </p:cNvPr>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28236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B9D8FF-273D-4C0E-89C0-5E8086C240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5D8363-CA92-4006-A0FE-E158767E8594}"/>
              </a:ext>
            </a:extLst>
          </p:cNvPr>
          <p:cNvSpPr>
            <a:spLocks noGrp="1"/>
          </p:cNvSpPr>
          <p:nvPr>
            <p:ph sz="half" idx="1"/>
          </p:nvPr>
        </p:nvSpPr>
        <p:spPr>
          <a:xfrm>
            <a:off x="914400" y="1981200"/>
            <a:ext cx="508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779147B-3271-4675-905B-31159E1C80C3}"/>
              </a:ext>
            </a:extLst>
          </p:cNvPr>
          <p:cNvSpPr>
            <a:spLocks noGrp="1"/>
          </p:cNvSpPr>
          <p:nvPr>
            <p:ph sz="half" idx="2"/>
          </p:nvPr>
        </p:nvSpPr>
        <p:spPr>
          <a:xfrm>
            <a:off x="6197600" y="1981200"/>
            <a:ext cx="508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35306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4239F3-8420-456E-8310-59673D906DBC}"/>
              </a:ext>
            </a:extLst>
          </p:cNvPr>
          <p:cNvSpPr>
            <a:spLocks noGrp="1"/>
          </p:cNvSpPr>
          <p:nvPr>
            <p:ph type="title"/>
          </p:nvPr>
        </p:nvSpPr>
        <p:spPr>
          <a:xfrm>
            <a:off x="840317" y="365126"/>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4C797A5-0418-4598-A7DE-CA0356ABD103}"/>
              </a:ext>
            </a:extLst>
          </p:cNvPr>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5CB83BB-DEC9-4DE9-8814-F64DF35F5953}"/>
              </a:ext>
            </a:extLst>
          </p:cNvPr>
          <p:cNvSpPr>
            <a:spLocks noGrp="1"/>
          </p:cNvSpPr>
          <p:nvPr>
            <p:ph sz="half" idx="2"/>
          </p:nvPr>
        </p:nvSpPr>
        <p:spPr>
          <a:xfrm>
            <a:off x="840318" y="2505075"/>
            <a:ext cx="5158316"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C5DC10F-1701-4D2C-94D0-4DEC59F485E9}"/>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D02CCF2-FFCB-47AC-851F-0D72AC53A546}"/>
              </a:ext>
            </a:extLst>
          </p:cNvPr>
          <p:cNvSpPr>
            <a:spLocks noGrp="1"/>
          </p:cNvSpPr>
          <p:nvPr>
            <p:ph sz="quarter" idx="4"/>
          </p:nvPr>
        </p:nvSpPr>
        <p:spPr>
          <a:xfrm>
            <a:off x="6172200" y="2505075"/>
            <a:ext cx="518371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379631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A80F66-53A9-4CF2-B556-DFF1F01262B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295809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C75AE8-1FC2-471D-883C-2C02D32BEB8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7CD764-BA28-48DE-ADCA-1651E44FF57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35030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72430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F988D1-70F4-4464-946D-C392D7472ECF}"/>
              </a:ext>
            </a:extLst>
          </p:cNvPr>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5EE9D2C-1D8D-480F-BF8E-678A78FB8841}"/>
              </a:ext>
            </a:extLst>
          </p:cNvPr>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BCD41EE-DC97-499C-973D-361C330815D0}"/>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2779604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2C4EAB-C09E-4852-95E5-588C91075E1C}"/>
              </a:ext>
            </a:extLst>
          </p:cNvPr>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6F11C9C-70F3-4B7F-99D4-85DD88255A82}"/>
              </a:ext>
            </a:extLst>
          </p:cNvPr>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a:extLst>
              <a:ext uri="{FF2B5EF4-FFF2-40B4-BE49-F238E27FC236}">
                <a16:creationId xmlns:a16="http://schemas.microsoft.com/office/drawing/2014/main" id="{88096763-E66E-478A-8040-73A2EBE9D1E4}"/>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4765438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39E774-FD72-4382-AB98-EC25B5191FA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2E2D10B-9C37-4763-B67D-F2D6E3FD78D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511982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041EA8-1927-4EF7-BD2A-AEF537591672}"/>
              </a:ext>
            </a:extLst>
          </p:cNvPr>
          <p:cNvSpPr>
            <a:spLocks noGrp="1"/>
          </p:cNvSpPr>
          <p:nvPr>
            <p:ph type="title" orient="vert"/>
          </p:nvPr>
        </p:nvSpPr>
        <p:spPr>
          <a:xfrm>
            <a:off x="8686800" y="609600"/>
            <a:ext cx="25908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42429BB-0895-4535-93D7-E252D6BD61CE}"/>
              </a:ext>
            </a:extLst>
          </p:cNvPr>
          <p:cNvSpPr>
            <a:spLocks noGrp="1"/>
          </p:cNvSpPr>
          <p:nvPr>
            <p:ph type="body" orient="vert" idx="1"/>
          </p:nvPr>
        </p:nvSpPr>
        <p:spPr>
          <a:xfrm>
            <a:off x="914400" y="609600"/>
            <a:ext cx="75692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442866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FF8E9-B7BD-4E40-90FA-437D6360FB8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EF4F0D-FAFF-412E-B6FE-96FA6EE3B0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261949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B6B37-A2CF-4C1D-AECA-681EC5346DA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D520C2-9F43-45C5-AD1C-CCF4E242EAA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439500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FA986-6312-4A7C-8C7C-5CE75BE8C9F3}"/>
              </a:ext>
            </a:extLst>
          </p:cNvPr>
          <p:cNvSpPr>
            <a:spLocks noGrp="1"/>
          </p:cNvSpPr>
          <p:nvPr>
            <p:ph type="title"/>
          </p:nvPr>
        </p:nvSpPr>
        <p:spPr>
          <a:xfrm>
            <a:off x="831851" y="1709739"/>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8FC8535-5165-4B92-90C2-3AB72A53A21A}"/>
              </a:ext>
            </a:extLst>
          </p:cNvPr>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9613354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979D0-C9C4-46E7-9165-5F64B3CE4F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A098765-39C2-45F2-9674-26854DECAB09}"/>
              </a:ext>
            </a:extLst>
          </p:cNvPr>
          <p:cNvSpPr>
            <a:spLocks noGrp="1"/>
          </p:cNvSpPr>
          <p:nvPr>
            <p:ph sz="half" idx="1"/>
          </p:nvPr>
        </p:nvSpPr>
        <p:spPr>
          <a:xfrm>
            <a:off x="914400" y="1981200"/>
            <a:ext cx="508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646D731-90E6-42A5-B7B5-D7656149EC96}"/>
              </a:ext>
            </a:extLst>
          </p:cNvPr>
          <p:cNvSpPr>
            <a:spLocks noGrp="1"/>
          </p:cNvSpPr>
          <p:nvPr>
            <p:ph sz="half" idx="2"/>
          </p:nvPr>
        </p:nvSpPr>
        <p:spPr>
          <a:xfrm>
            <a:off x="6197600" y="1981200"/>
            <a:ext cx="508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954058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D257E-5C0B-4E43-9939-21264C4D6FB9}"/>
              </a:ext>
            </a:extLst>
          </p:cNvPr>
          <p:cNvSpPr>
            <a:spLocks noGrp="1"/>
          </p:cNvSpPr>
          <p:nvPr>
            <p:ph type="title"/>
          </p:nvPr>
        </p:nvSpPr>
        <p:spPr>
          <a:xfrm>
            <a:off x="840317" y="365126"/>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12A5D95-C7F6-477F-BAEF-C122FA791CF6}"/>
              </a:ext>
            </a:extLst>
          </p:cNvPr>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AB907CA-6EB6-4B98-B59E-34E9DD401790}"/>
              </a:ext>
            </a:extLst>
          </p:cNvPr>
          <p:cNvSpPr>
            <a:spLocks noGrp="1"/>
          </p:cNvSpPr>
          <p:nvPr>
            <p:ph sz="half" idx="2"/>
          </p:nvPr>
        </p:nvSpPr>
        <p:spPr>
          <a:xfrm>
            <a:off x="840318" y="2505075"/>
            <a:ext cx="5158316"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3BA827A-91F1-47F0-B645-B99D33E909DF}"/>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44CE666-D88B-4EB7-B138-7801E53D1A55}"/>
              </a:ext>
            </a:extLst>
          </p:cNvPr>
          <p:cNvSpPr>
            <a:spLocks noGrp="1"/>
          </p:cNvSpPr>
          <p:nvPr>
            <p:ph sz="quarter" idx="4"/>
          </p:nvPr>
        </p:nvSpPr>
        <p:spPr>
          <a:xfrm>
            <a:off x="6172200" y="2505075"/>
            <a:ext cx="518371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9935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A515BC-8C0C-44B1-82CE-D80B6A527190}"/>
              </a:ext>
            </a:extLst>
          </p:cNvPr>
          <p:cNvSpPr>
            <a:spLocks noGrp="1"/>
          </p:cNvSpPr>
          <p:nvPr>
            <p:ph type="title"/>
          </p:nvPr>
        </p:nvSpPr>
        <p:spPr>
          <a:xfrm>
            <a:off x="831851" y="1709739"/>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6517E97-5775-453C-914B-AE0B0C7E603B}"/>
              </a:ext>
            </a:extLst>
          </p:cNvPr>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08561713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F0604-2539-4D32-B649-257DB0DCE89F}"/>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8466266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44669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F0A28D-4F6E-4227-BCEF-DBA80DA7DF5F}"/>
              </a:ext>
            </a:extLst>
          </p:cNvPr>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5FA6582-FC99-43C0-9BA4-27635E56D9DF}"/>
              </a:ext>
            </a:extLst>
          </p:cNvPr>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F9A48C-B9FC-424B-B966-C30DAEE745DC}"/>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1753058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0D9657-844E-4933-85FA-8149C2EA4CBB}"/>
              </a:ext>
            </a:extLst>
          </p:cNvPr>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CEFE341-76FA-4586-B445-56EAA4712166}"/>
              </a:ext>
            </a:extLst>
          </p:cNvPr>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a:extLst>
              <a:ext uri="{FF2B5EF4-FFF2-40B4-BE49-F238E27FC236}">
                <a16:creationId xmlns:a16="http://schemas.microsoft.com/office/drawing/2014/main" id="{FD42B346-FE74-4792-8525-ACE49079071F}"/>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8463691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FEEEC3-C5CA-4DF7-B946-24F685D22FC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FD85811-1C0E-474C-B3FE-0751723B823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526617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966AADF-3FBC-4723-A399-510CFF46C9A6}"/>
              </a:ext>
            </a:extLst>
          </p:cNvPr>
          <p:cNvSpPr>
            <a:spLocks noGrp="1"/>
          </p:cNvSpPr>
          <p:nvPr>
            <p:ph type="title" orient="vert"/>
          </p:nvPr>
        </p:nvSpPr>
        <p:spPr>
          <a:xfrm>
            <a:off x="8686800" y="609600"/>
            <a:ext cx="25908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648512F-4210-4B85-8A55-6C1D7472AEC0}"/>
              </a:ext>
            </a:extLst>
          </p:cNvPr>
          <p:cNvSpPr>
            <a:spLocks noGrp="1"/>
          </p:cNvSpPr>
          <p:nvPr>
            <p:ph type="body" orient="vert" idx="1"/>
          </p:nvPr>
        </p:nvSpPr>
        <p:spPr>
          <a:xfrm>
            <a:off x="914400" y="609600"/>
            <a:ext cx="75692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735686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D14285-01DD-48A6-B4C6-FA219453A42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D32EECC-4539-46AB-9A61-61D738935C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9869212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EBDB07-D0D4-4E83-BCA9-9045322FCC0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C534F-B937-4AE6-983D-5A6D24D6376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5112821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E0E545-C99F-46C6-97B2-EC8DB28CB977}"/>
              </a:ext>
            </a:extLst>
          </p:cNvPr>
          <p:cNvSpPr>
            <a:spLocks noGrp="1"/>
          </p:cNvSpPr>
          <p:nvPr>
            <p:ph type="title"/>
          </p:nvPr>
        </p:nvSpPr>
        <p:spPr>
          <a:xfrm>
            <a:off x="831851" y="1709739"/>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8A96123-722A-4178-884B-671895C554F9}"/>
              </a:ext>
            </a:extLst>
          </p:cNvPr>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01510146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EE618-D0F0-43FB-9980-61E8A7814A5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8D982A-979C-4E89-8266-F0DFEFE64793}"/>
              </a:ext>
            </a:extLst>
          </p:cNvPr>
          <p:cNvSpPr>
            <a:spLocks noGrp="1"/>
          </p:cNvSpPr>
          <p:nvPr>
            <p:ph sz="half" idx="1"/>
          </p:nvPr>
        </p:nvSpPr>
        <p:spPr>
          <a:xfrm>
            <a:off x="914400" y="1981200"/>
            <a:ext cx="508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D44D74E-70BA-4161-888C-93CB553716F3}"/>
              </a:ext>
            </a:extLst>
          </p:cNvPr>
          <p:cNvSpPr>
            <a:spLocks noGrp="1"/>
          </p:cNvSpPr>
          <p:nvPr>
            <p:ph sz="half" idx="2"/>
          </p:nvPr>
        </p:nvSpPr>
        <p:spPr>
          <a:xfrm>
            <a:off x="6197600" y="1981200"/>
            <a:ext cx="508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32383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665C-9285-4498-BDDC-39C98DDB1B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1F6F63D-2450-4FFE-B5A3-538F0C986A64}"/>
              </a:ext>
            </a:extLst>
          </p:cNvPr>
          <p:cNvSpPr>
            <a:spLocks noGrp="1"/>
          </p:cNvSpPr>
          <p:nvPr>
            <p:ph sz="half" idx="1"/>
          </p:nvPr>
        </p:nvSpPr>
        <p:spPr>
          <a:xfrm>
            <a:off x="914400" y="1981200"/>
            <a:ext cx="508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249E6A5-4863-4075-B781-DA82030D63ED}"/>
              </a:ext>
            </a:extLst>
          </p:cNvPr>
          <p:cNvSpPr>
            <a:spLocks noGrp="1"/>
          </p:cNvSpPr>
          <p:nvPr>
            <p:ph sz="half" idx="2"/>
          </p:nvPr>
        </p:nvSpPr>
        <p:spPr>
          <a:xfrm>
            <a:off x="6197600" y="1981200"/>
            <a:ext cx="508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869065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6D16D0-0763-4A1B-8007-2522F7E8026F}"/>
              </a:ext>
            </a:extLst>
          </p:cNvPr>
          <p:cNvSpPr>
            <a:spLocks noGrp="1"/>
          </p:cNvSpPr>
          <p:nvPr>
            <p:ph type="title"/>
          </p:nvPr>
        </p:nvSpPr>
        <p:spPr>
          <a:xfrm>
            <a:off x="840317" y="365126"/>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F4E9A78-7AB1-44C7-BFEA-77B12134AE94}"/>
              </a:ext>
            </a:extLst>
          </p:cNvPr>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4AC3824-544B-428F-B0E3-7DD55EC118A5}"/>
              </a:ext>
            </a:extLst>
          </p:cNvPr>
          <p:cNvSpPr>
            <a:spLocks noGrp="1"/>
          </p:cNvSpPr>
          <p:nvPr>
            <p:ph sz="half" idx="2"/>
          </p:nvPr>
        </p:nvSpPr>
        <p:spPr>
          <a:xfrm>
            <a:off x="840318" y="2505075"/>
            <a:ext cx="5158316"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D01D378-8623-4F70-9658-5EB393353D9E}"/>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D92D57B-AFC6-4AB7-A175-202CC3FBDA77}"/>
              </a:ext>
            </a:extLst>
          </p:cNvPr>
          <p:cNvSpPr>
            <a:spLocks noGrp="1"/>
          </p:cNvSpPr>
          <p:nvPr>
            <p:ph sz="quarter" idx="4"/>
          </p:nvPr>
        </p:nvSpPr>
        <p:spPr>
          <a:xfrm>
            <a:off x="6172200" y="2505075"/>
            <a:ext cx="518371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487078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8CE3B7-5FF1-4215-9762-11F88E8537B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8624628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340697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9FF652-20B8-4E67-B59B-13E628D56CE5}"/>
              </a:ext>
            </a:extLst>
          </p:cNvPr>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8EA0A89-E66F-4846-8A69-72C472A938E2}"/>
              </a:ext>
            </a:extLst>
          </p:cNvPr>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7EF0FCD-AE26-43EB-AF37-C6C1DD284A46}"/>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2057921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0E1178-138E-4DDA-97FB-7143B1527463}"/>
              </a:ext>
            </a:extLst>
          </p:cNvPr>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8DA4E6-FF77-441E-8A75-04AEB8A2A62A}"/>
              </a:ext>
            </a:extLst>
          </p:cNvPr>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a:extLst>
              <a:ext uri="{FF2B5EF4-FFF2-40B4-BE49-F238E27FC236}">
                <a16:creationId xmlns:a16="http://schemas.microsoft.com/office/drawing/2014/main" id="{F8A32C49-5C30-4DA4-AFDC-160923EDE289}"/>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39333531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DD4543-4B06-4263-B003-D6965C3A1AA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F91920-6ED6-4401-95F4-BE57A5CE8DA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843322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F543A3-8318-425D-8053-EDF9C9AAC43D}"/>
              </a:ext>
            </a:extLst>
          </p:cNvPr>
          <p:cNvSpPr>
            <a:spLocks noGrp="1"/>
          </p:cNvSpPr>
          <p:nvPr>
            <p:ph type="title" orient="vert"/>
          </p:nvPr>
        </p:nvSpPr>
        <p:spPr>
          <a:xfrm>
            <a:off x="8686800" y="609600"/>
            <a:ext cx="25908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6C4627-059E-4B26-ACE3-00B9C7448F4C}"/>
              </a:ext>
            </a:extLst>
          </p:cNvPr>
          <p:cNvSpPr>
            <a:spLocks noGrp="1"/>
          </p:cNvSpPr>
          <p:nvPr>
            <p:ph type="body" orient="vert" idx="1"/>
          </p:nvPr>
        </p:nvSpPr>
        <p:spPr>
          <a:xfrm>
            <a:off x="914400" y="609600"/>
            <a:ext cx="75692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77623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044A30-785E-46E1-A098-7606EE3B5E35}"/>
              </a:ext>
            </a:extLst>
          </p:cNvPr>
          <p:cNvSpPr>
            <a:spLocks noGrp="1"/>
          </p:cNvSpPr>
          <p:nvPr>
            <p:ph type="title"/>
          </p:nvPr>
        </p:nvSpPr>
        <p:spPr>
          <a:xfrm>
            <a:off x="840317" y="365126"/>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85C7D9-16EF-40E0-B930-74BB37338445}"/>
              </a:ext>
            </a:extLst>
          </p:cNvPr>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D5D7E9A-41D4-4D9A-AD15-316539DDB794}"/>
              </a:ext>
            </a:extLst>
          </p:cNvPr>
          <p:cNvSpPr>
            <a:spLocks noGrp="1"/>
          </p:cNvSpPr>
          <p:nvPr>
            <p:ph sz="half" idx="2"/>
          </p:nvPr>
        </p:nvSpPr>
        <p:spPr>
          <a:xfrm>
            <a:off x="840318" y="2505075"/>
            <a:ext cx="5158316"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EF7ED11-C40E-473F-B639-84195989CD57}"/>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1F2E56F-C256-42CC-BB43-1FB8D4872206}"/>
              </a:ext>
            </a:extLst>
          </p:cNvPr>
          <p:cNvSpPr>
            <a:spLocks noGrp="1"/>
          </p:cNvSpPr>
          <p:nvPr>
            <p:ph sz="quarter" idx="4"/>
          </p:nvPr>
        </p:nvSpPr>
        <p:spPr>
          <a:xfrm>
            <a:off x="6172200" y="2505075"/>
            <a:ext cx="518371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026603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ED0CEC-756E-4902-B403-2499660B705E}"/>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733788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006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19B95D-25B2-4902-A227-2F922DC406CF}"/>
              </a:ext>
            </a:extLst>
          </p:cNvPr>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49DE04C-E034-4D0F-9447-3EA48D0292F2}"/>
              </a:ext>
            </a:extLst>
          </p:cNvPr>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81302B9-FE9F-43F5-A4C1-521173324E6A}"/>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77499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D361B3-A784-4547-97E2-AEAFB440DB15}"/>
              </a:ext>
            </a:extLst>
          </p:cNvPr>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F926982-9776-4707-BCBA-5A5BC045F56C}"/>
              </a:ext>
            </a:extLst>
          </p:cNvPr>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a:extLst>
              <a:ext uri="{FF2B5EF4-FFF2-40B4-BE49-F238E27FC236}">
                <a16:creationId xmlns:a16="http://schemas.microsoft.com/office/drawing/2014/main" id="{FA276FED-1F32-4024-9B83-BB8A87983C4E}"/>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87437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vmlDrawing" Target="../drawings/vmlDrawing1.v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2.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oleObject" Target="../embeddings/oleObject1.bin"/></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vmlDrawing" Target="../drawings/vmlDrawing2.v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2.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oleObject" Target="../embeddings/oleObject2.bin"/></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vmlDrawing" Target="../drawings/vmlDrawing3.v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image" Target="../media/image2.png"/><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oleObject" Target="../embeddings/oleObject3.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矩形 3">
            <a:extLst>
              <a:ext uri="{FF2B5EF4-FFF2-40B4-BE49-F238E27FC236}">
                <a16:creationId xmlns:a16="http://schemas.microsoft.com/office/drawing/2014/main" id="{876B6876-71B6-4280-821B-1EECB3018918}"/>
              </a:ext>
            </a:extLst>
          </p:cNvPr>
          <p:cNvSpPr>
            <a:spLocks noChangeArrowheads="1"/>
          </p:cNvSpPr>
          <p:nvPr/>
        </p:nvSpPr>
        <p:spPr bwMode="auto">
          <a:xfrm>
            <a:off x="0" y="0"/>
            <a:ext cx="12192000" cy="1143000"/>
          </a:xfrm>
          <a:prstGeom prst="rect">
            <a:avLst/>
          </a:prstGeom>
          <a:solidFill>
            <a:srgbClr val="C000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lstStyle>
            <a:lvl1pPr>
              <a:defRPr kumimoji="1" sz="2400">
                <a:solidFill>
                  <a:schemeClr val="tx1"/>
                </a:solidFill>
                <a:latin typeface="Times New Roman" panose="02020603050405020304" pitchFamily="18" charset="0"/>
                <a:ea typeface="楷体_GB2312" pitchFamily="49" charset="-122"/>
              </a:defRPr>
            </a:lvl1pPr>
            <a:lvl2pPr marL="742950" indent="-285750">
              <a:defRPr kumimoji="1" sz="2400">
                <a:solidFill>
                  <a:schemeClr val="tx1"/>
                </a:solidFill>
                <a:latin typeface="Times New Roman" panose="02020603050405020304" pitchFamily="18" charset="0"/>
                <a:ea typeface="楷体_GB2312" pitchFamily="49" charset="-122"/>
              </a:defRPr>
            </a:lvl2pPr>
            <a:lvl3pPr marL="1143000" indent="-228600">
              <a:defRPr kumimoji="1" sz="2400">
                <a:solidFill>
                  <a:schemeClr val="tx1"/>
                </a:solidFill>
                <a:latin typeface="Times New Roman" panose="02020603050405020304" pitchFamily="18" charset="0"/>
                <a:ea typeface="楷体_GB2312" pitchFamily="49" charset="-122"/>
              </a:defRPr>
            </a:lvl3pPr>
            <a:lvl4pPr marL="1600200" indent="-228600">
              <a:defRPr kumimoji="1" sz="2400">
                <a:solidFill>
                  <a:schemeClr val="tx1"/>
                </a:solidFill>
                <a:latin typeface="Times New Roman" panose="02020603050405020304" pitchFamily="18" charset="0"/>
                <a:ea typeface="楷体_GB2312" pitchFamily="49" charset="-122"/>
              </a:defRPr>
            </a:lvl4pPr>
            <a:lvl5pPr marL="2057400" indent="-228600">
              <a:defRPr kumimoji="1"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sz="2400"/>
          </a:p>
        </p:txBody>
      </p:sp>
      <p:sp>
        <p:nvSpPr>
          <p:cNvPr id="1027" name="Rectangle 2">
            <a:extLst>
              <a:ext uri="{FF2B5EF4-FFF2-40B4-BE49-F238E27FC236}">
                <a16:creationId xmlns:a16="http://schemas.microsoft.com/office/drawing/2014/main" id="{A6DFC483-9058-43BF-86A7-DE8227DCBE9A}"/>
              </a:ext>
            </a:extLst>
          </p:cNvPr>
          <p:cNvSpPr>
            <a:spLocks noGrp="1" noChangeArrowheads="1"/>
          </p:cNvSpPr>
          <p:nvPr>
            <p:ph type="title"/>
          </p:nvPr>
        </p:nvSpPr>
        <p:spPr bwMode="auto">
          <a:xfrm>
            <a:off x="914400" y="12065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Rectangle 3">
            <a:extLst>
              <a:ext uri="{FF2B5EF4-FFF2-40B4-BE49-F238E27FC236}">
                <a16:creationId xmlns:a16="http://schemas.microsoft.com/office/drawing/2014/main" id="{B175C4DE-9F75-498A-B4D3-8C5CD272867A}"/>
              </a:ext>
            </a:extLst>
          </p:cNvPr>
          <p:cNvSpPr>
            <a:spLocks noGrp="1" noChangeArrowheads="1"/>
          </p:cNvSpPr>
          <p:nvPr>
            <p:ph type="body" idx="1"/>
          </p:nvPr>
        </p:nvSpPr>
        <p:spPr bwMode="auto">
          <a:xfrm>
            <a:off x="914400" y="2409825"/>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pic>
        <p:nvPicPr>
          <p:cNvPr id="1029" name="图片 5">
            <a:extLst>
              <a:ext uri="{FF2B5EF4-FFF2-40B4-BE49-F238E27FC236}">
                <a16:creationId xmlns:a16="http://schemas.microsoft.com/office/drawing/2014/main" id="{579A7030-2213-4B42-AD2E-D2FF08ED29E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0867" y="115888"/>
            <a:ext cx="101600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025884"/>
      </p:ext>
    </p:extLst>
  </p:cSld>
  <p:clrMap bg1="lt1" tx1="dk1" bg2="lt2" tx2="dk2" accent1="accent1" accent2="accent2" accent3="accent3" accent4="accent4" accent5="accent5" accent6="accent6" hlink="hlink" folHlink="folHlink"/>
  <p:sldLayoutIdLst>
    <p:sldLayoutId id="2147484250" r:id="rId1"/>
    <p:sldLayoutId id="2147484251" r:id="rId2"/>
    <p:sldLayoutId id="2147484252" r:id="rId3"/>
    <p:sldLayoutId id="2147484253" r:id="rId4"/>
    <p:sldLayoutId id="2147484254" r:id="rId5"/>
    <p:sldLayoutId id="2147484255" r:id="rId6"/>
    <p:sldLayoutId id="2147484256" r:id="rId7"/>
    <p:sldLayoutId id="2147484257" r:id="rId8"/>
    <p:sldLayoutId id="2147484258" r:id="rId9"/>
    <p:sldLayoutId id="2147484259" r:id="rId10"/>
    <p:sldLayoutId id="2147484260" r:id="rId11"/>
    <p:sldLayoutId id="2147484261" r:id="rId12"/>
    <p:sldLayoutId id="2147484262" r:id="rId13"/>
  </p:sldLayoutIdLst>
  <p:txStyles>
    <p:titleStyle>
      <a:lvl1pPr algn="ctr" rtl="0" eaLnBrk="1" fontAlgn="base" hangingPunct="1">
        <a:spcBef>
          <a:spcPct val="0"/>
        </a:spcBef>
        <a:spcAft>
          <a:spcPct val="0"/>
        </a:spcAft>
        <a:defRPr sz="4400" kern="12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2pPr>
      <a:lvl3pPr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3pPr>
      <a:lvl4pPr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4pPr>
      <a:lvl5pPr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1" fontAlgn="base" hangingPunct="1">
        <a:spcBef>
          <a:spcPct val="20000"/>
        </a:spcBef>
        <a:spcAft>
          <a:spcPct val="0"/>
        </a:spcAft>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A95EA15A-034F-4DB4-9B23-5F6BDE978AB9}"/>
              </a:ext>
            </a:extLst>
          </p:cNvPr>
          <p:cNvSpPr>
            <a:spLocks noGrp="1" noChangeArrowheads="1"/>
          </p:cNvSpPr>
          <p:nvPr>
            <p:ph type="title"/>
          </p:nvPr>
        </p:nvSpPr>
        <p:spPr bwMode="auto">
          <a:xfrm>
            <a:off x="914400" y="6096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Rectangle 3">
            <a:extLst>
              <a:ext uri="{FF2B5EF4-FFF2-40B4-BE49-F238E27FC236}">
                <a16:creationId xmlns:a16="http://schemas.microsoft.com/office/drawing/2014/main" id="{F3B5B52F-CF7B-4AA6-ACCB-BD786AA53A68}"/>
              </a:ext>
            </a:extLst>
          </p:cNvPr>
          <p:cNvSpPr>
            <a:spLocks noGrp="1" noChangeArrowheads="1"/>
          </p:cNvSpPr>
          <p:nvPr>
            <p:ph type="body" idx="1"/>
          </p:nvPr>
        </p:nvSpPr>
        <p:spPr bwMode="auto">
          <a:xfrm>
            <a:off x="914400" y="19812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graphicFrame>
        <p:nvGraphicFramePr>
          <p:cNvPr id="2052" name="Object 11">
            <a:extLst>
              <a:ext uri="{FF2B5EF4-FFF2-40B4-BE49-F238E27FC236}">
                <a16:creationId xmlns:a16="http://schemas.microsoft.com/office/drawing/2014/main" id="{EA945D63-2EC9-4772-AD8A-A6A66E9D9CB8}"/>
              </a:ext>
            </a:extLst>
          </p:cNvPr>
          <p:cNvGraphicFramePr>
            <a:graphicFrameLocks noChangeAspect="1"/>
          </p:cNvGraphicFramePr>
          <p:nvPr/>
        </p:nvGraphicFramePr>
        <p:xfrm>
          <a:off x="1" y="0"/>
          <a:ext cx="1504951" cy="1104900"/>
        </p:xfrm>
        <a:graphic>
          <a:graphicData uri="http://schemas.openxmlformats.org/presentationml/2006/ole">
            <mc:AlternateContent xmlns:mc="http://schemas.openxmlformats.org/markup-compatibility/2006">
              <mc:Choice xmlns:v="urn:schemas-microsoft-com:vml" Requires="v">
                <p:oleObj spid="_x0000_s94213" name="Photo Editor 照片" r:id="rId14" imgW="4563112" imgH="4466667" progId="MSPhotoEd.3">
                  <p:embed/>
                </p:oleObj>
              </mc:Choice>
              <mc:Fallback>
                <p:oleObj name="Photo Editor 照片" r:id="rId14" imgW="4563112" imgH="4466667" progId="MSPhotoEd.3">
                  <p:embed/>
                  <p:pic>
                    <p:nvPicPr>
                      <p:cNvPr id="2052" name="Object 11">
                        <a:extLst>
                          <a:ext uri="{FF2B5EF4-FFF2-40B4-BE49-F238E27FC236}">
                            <a16:creationId xmlns:a16="http://schemas.microsoft.com/office/drawing/2014/main" id="{EA945D63-2EC9-4772-AD8A-A6A66E9D9CB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 y="0"/>
                        <a:ext cx="1504951"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3" name="Rectangle 13">
            <a:extLst>
              <a:ext uri="{FF2B5EF4-FFF2-40B4-BE49-F238E27FC236}">
                <a16:creationId xmlns:a16="http://schemas.microsoft.com/office/drawing/2014/main" id="{001C1C10-7517-471E-8347-3CA0FFEAD010}"/>
              </a:ext>
            </a:extLst>
          </p:cNvPr>
          <p:cNvSpPr>
            <a:spLocks noChangeArrowheads="1"/>
          </p:cNvSpPr>
          <p:nvPr/>
        </p:nvSpPr>
        <p:spPr bwMode="auto">
          <a:xfrm>
            <a:off x="8695267" y="6400800"/>
            <a:ext cx="264687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楷体_GB2312" pitchFamily="49" charset="-122"/>
              </a:defRPr>
            </a:lvl1pPr>
            <a:lvl2pPr marL="742950" indent="-285750">
              <a:defRPr kumimoji="1" sz="2400">
                <a:solidFill>
                  <a:schemeClr val="tx1"/>
                </a:solidFill>
                <a:latin typeface="Times New Roman" panose="02020603050405020304" pitchFamily="18" charset="0"/>
                <a:ea typeface="楷体_GB2312" pitchFamily="49" charset="-122"/>
              </a:defRPr>
            </a:lvl2pPr>
            <a:lvl3pPr marL="1143000" indent="-228600">
              <a:defRPr kumimoji="1" sz="2400">
                <a:solidFill>
                  <a:schemeClr val="tx1"/>
                </a:solidFill>
                <a:latin typeface="Times New Roman" panose="02020603050405020304" pitchFamily="18" charset="0"/>
                <a:ea typeface="楷体_GB2312" pitchFamily="49" charset="-122"/>
              </a:defRPr>
            </a:lvl3pPr>
            <a:lvl4pPr marL="1600200" indent="-228600">
              <a:defRPr kumimoji="1" sz="2400">
                <a:solidFill>
                  <a:schemeClr val="tx1"/>
                </a:solidFill>
                <a:latin typeface="Times New Roman" panose="02020603050405020304" pitchFamily="18" charset="0"/>
                <a:ea typeface="楷体_GB2312" pitchFamily="49" charset="-122"/>
              </a:defRPr>
            </a:lvl4pPr>
            <a:lvl5pPr marL="2057400" indent="-228600">
              <a:defRPr kumimoji="1"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r>
              <a:rPr lang="zh-CN" altLang="en-US" sz="2400" b="1"/>
              <a:t>国际经济贸易学院</a:t>
            </a:r>
          </a:p>
        </p:txBody>
      </p:sp>
    </p:spTree>
    <p:extLst>
      <p:ext uri="{BB962C8B-B14F-4D97-AF65-F5344CB8AC3E}">
        <p14:creationId xmlns:p14="http://schemas.microsoft.com/office/powerpoint/2010/main" val="1826827288"/>
      </p:ext>
    </p:extLst>
  </p:cSld>
  <p:clrMap bg1="lt1" tx1="dk1" bg2="lt2" tx2="dk2" accent1="accent1" accent2="accent2" accent3="accent3" accent4="accent4" accent5="accent5" accent6="accent6" hlink="hlink" folHlink="folHlink"/>
  <p:sldLayoutIdLst>
    <p:sldLayoutId id="2147484264" r:id="rId1"/>
    <p:sldLayoutId id="2147484265" r:id="rId2"/>
    <p:sldLayoutId id="2147484266" r:id="rId3"/>
    <p:sldLayoutId id="2147484267" r:id="rId4"/>
    <p:sldLayoutId id="2147484268" r:id="rId5"/>
    <p:sldLayoutId id="2147484269" r:id="rId6"/>
    <p:sldLayoutId id="2147484270" r:id="rId7"/>
    <p:sldLayoutId id="2147484271" r:id="rId8"/>
    <p:sldLayoutId id="2147484272" r:id="rId9"/>
    <p:sldLayoutId id="2147484273" r:id="rId10"/>
    <p:sldLayoutId id="2147484274" r:id="rId11"/>
  </p:sldLayoutIdLst>
  <p:txStyles>
    <p:titleStyle>
      <a:lvl1pPr algn="ctr" rtl="0" eaLnBrk="1" fontAlgn="base" hangingPunct="1">
        <a:spcBef>
          <a:spcPct val="0"/>
        </a:spcBef>
        <a:spcAft>
          <a:spcPct val="0"/>
        </a:spcAft>
        <a:defRPr sz="4400" kern="12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2pPr>
      <a:lvl3pPr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3pPr>
      <a:lvl4pPr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4pPr>
      <a:lvl5pPr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1" fontAlgn="base" hangingPunct="1">
        <a:spcBef>
          <a:spcPct val="20000"/>
        </a:spcBef>
        <a:spcAft>
          <a:spcPct val="0"/>
        </a:spcAft>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0BA82E84-0055-43DD-8654-1B91BDB080ED}"/>
              </a:ext>
            </a:extLst>
          </p:cNvPr>
          <p:cNvSpPr>
            <a:spLocks noGrp="1" noChangeArrowheads="1"/>
          </p:cNvSpPr>
          <p:nvPr>
            <p:ph type="title"/>
          </p:nvPr>
        </p:nvSpPr>
        <p:spPr bwMode="auto">
          <a:xfrm>
            <a:off x="914400" y="6096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075" name="Rectangle 3">
            <a:extLst>
              <a:ext uri="{FF2B5EF4-FFF2-40B4-BE49-F238E27FC236}">
                <a16:creationId xmlns:a16="http://schemas.microsoft.com/office/drawing/2014/main" id="{4B675D6D-A0A9-4484-B508-5C83B0ECE219}"/>
              </a:ext>
            </a:extLst>
          </p:cNvPr>
          <p:cNvSpPr>
            <a:spLocks noGrp="1" noChangeArrowheads="1"/>
          </p:cNvSpPr>
          <p:nvPr>
            <p:ph type="body" idx="1"/>
          </p:nvPr>
        </p:nvSpPr>
        <p:spPr bwMode="auto">
          <a:xfrm>
            <a:off x="914400" y="19812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graphicFrame>
        <p:nvGraphicFramePr>
          <p:cNvPr id="3076" name="Object 11">
            <a:extLst>
              <a:ext uri="{FF2B5EF4-FFF2-40B4-BE49-F238E27FC236}">
                <a16:creationId xmlns:a16="http://schemas.microsoft.com/office/drawing/2014/main" id="{6AAF4295-E770-48E4-BD67-AF3A62BC4876}"/>
              </a:ext>
            </a:extLst>
          </p:cNvPr>
          <p:cNvGraphicFramePr>
            <a:graphicFrameLocks noChangeAspect="1"/>
          </p:cNvGraphicFramePr>
          <p:nvPr/>
        </p:nvGraphicFramePr>
        <p:xfrm>
          <a:off x="1" y="0"/>
          <a:ext cx="1504951" cy="1104900"/>
        </p:xfrm>
        <a:graphic>
          <a:graphicData uri="http://schemas.openxmlformats.org/presentationml/2006/ole">
            <mc:AlternateContent xmlns:mc="http://schemas.openxmlformats.org/markup-compatibility/2006">
              <mc:Choice xmlns:v="urn:schemas-microsoft-com:vml" Requires="v">
                <p:oleObj spid="_x0000_s95237" name="Photo Editor 照片" r:id="rId14" imgW="4563112" imgH="4466667" progId="MSPhotoEd.3">
                  <p:embed/>
                </p:oleObj>
              </mc:Choice>
              <mc:Fallback>
                <p:oleObj name="Photo Editor 照片" r:id="rId14" imgW="4563112" imgH="4466667" progId="MSPhotoEd.3">
                  <p:embed/>
                  <p:pic>
                    <p:nvPicPr>
                      <p:cNvPr id="3076" name="Object 11">
                        <a:extLst>
                          <a:ext uri="{FF2B5EF4-FFF2-40B4-BE49-F238E27FC236}">
                            <a16:creationId xmlns:a16="http://schemas.microsoft.com/office/drawing/2014/main" id="{6AAF4295-E770-48E4-BD67-AF3A62BC487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 y="0"/>
                        <a:ext cx="1504951"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7" name="Rectangle 13">
            <a:extLst>
              <a:ext uri="{FF2B5EF4-FFF2-40B4-BE49-F238E27FC236}">
                <a16:creationId xmlns:a16="http://schemas.microsoft.com/office/drawing/2014/main" id="{B5316DF6-732F-4E7C-B515-6C6B907CF13A}"/>
              </a:ext>
            </a:extLst>
          </p:cNvPr>
          <p:cNvSpPr>
            <a:spLocks noChangeArrowheads="1"/>
          </p:cNvSpPr>
          <p:nvPr/>
        </p:nvSpPr>
        <p:spPr bwMode="auto">
          <a:xfrm>
            <a:off x="8695267" y="6400800"/>
            <a:ext cx="264687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楷体_GB2312" pitchFamily="49" charset="-122"/>
              </a:defRPr>
            </a:lvl1pPr>
            <a:lvl2pPr marL="742950" indent="-285750">
              <a:defRPr kumimoji="1" sz="2400">
                <a:solidFill>
                  <a:schemeClr val="tx1"/>
                </a:solidFill>
                <a:latin typeface="Times New Roman" panose="02020603050405020304" pitchFamily="18" charset="0"/>
                <a:ea typeface="楷体_GB2312" pitchFamily="49" charset="-122"/>
              </a:defRPr>
            </a:lvl2pPr>
            <a:lvl3pPr marL="1143000" indent="-228600">
              <a:defRPr kumimoji="1" sz="2400">
                <a:solidFill>
                  <a:schemeClr val="tx1"/>
                </a:solidFill>
                <a:latin typeface="Times New Roman" panose="02020603050405020304" pitchFamily="18" charset="0"/>
                <a:ea typeface="楷体_GB2312" pitchFamily="49" charset="-122"/>
              </a:defRPr>
            </a:lvl3pPr>
            <a:lvl4pPr marL="1600200" indent="-228600">
              <a:defRPr kumimoji="1" sz="2400">
                <a:solidFill>
                  <a:schemeClr val="tx1"/>
                </a:solidFill>
                <a:latin typeface="Times New Roman" panose="02020603050405020304" pitchFamily="18" charset="0"/>
                <a:ea typeface="楷体_GB2312" pitchFamily="49" charset="-122"/>
              </a:defRPr>
            </a:lvl4pPr>
            <a:lvl5pPr marL="2057400" indent="-228600">
              <a:defRPr kumimoji="1"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r>
              <a:rPr lang="zh-CN" altLang="en-US" sz="2400" b="1"/>
              <a:t>国际经济贸易学院</a:t>
            </a:r>
          </a:p>
        </p:txBody>
      </p:sp>
    </p:spTree>
    <p:extLst>
      <p:ext uri="{BB962C8B-B14F-4D97-AF65-F5344CB8AC3E}">
        <p14:creationId xmlns:p14="http://schemas.microsoft.com/office/powerpoint/2010/main" val="140191153"/>
      </p:ext>
    </p:extLst>
  </p:cSld>
  <p:clrMap bg1="lt1" tx1="dk1" bg2="lt2" tx2="dk2" accent1="accent1" accent2="accent2" accent3="accent3" accent4="accent4" accent5="accent5" accent6="accent6" hlink="hlink" folHlink="folHlink"/>
  <p:sldLayoutIdLst>
    <p:sldLayoutId id="2147484276" r:id="rId1"/>
    <p:sldLayoutId id="2147484277" r:id="rId2"/>
    <p:sldLayoutId id="2147484278" r:id="rId3"/>
    <p:sldLayoutId id="2147484279" r:id="rId4"/>
    <p:sldLayoutId id="2147484280" r:id="rId5"/>
    <p:sldLayoutId id="2147484281" r:id="rId6"/>
    <p:sldLayoutId id="2147484282" r:id="rId7"/>
    <p:sldLayoutId id="2147484283" r:id="rId8"/>
    <p:sldLayoutId id="2147484284" r:id="rId9"/>
    <p:sldLayoutId id="2147484285" r:id="rId10"/>
    <p:sldLayoutId id="2147484286" r:id="rId11"/>
  </p:sldLayoutIdLst>
  <p:txStyles>
    <p:titleStyle>
      <a:lvl1pPr algn="ctr" rtl="0" eaLnBrk="1" fontAlgn="base" hangingPunct="1">
        <a:spcBef>
          <a:spcPct val="0"/>
        </a:spcBef>
        <a:spcAft>
          <a:spcPct val="0"/>
        </a:spcAft>
        <a:defRPr sz="4400" kern="12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2pPr>
      <a:lvl3pPr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3pPr>
      <a:lvl4pPr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4pPr>
      <a:lvl5pPr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1" fontAlgn="base" hangingPunct="1">
        <a:spcBef>
          <a:spcPct val="20000"/>
        </a:spcBef>
        <a:spcAft>
          <a:spcPct val="0"/>
        </a:spcAft>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F08CCF61-856B-4070-857B-0A0F99C4A2C9}"/>
              </a:ext>
            </a:extLst>
          </p:cNvPr>
          <p:cNvSpPr>
            <a:spLocks noGrp="1" noChangeArrowheads="1"/>
          </p:cNvSpPr>
          <p:nvPr>
            <p:ph type="title"/>
          </p:nvPr>
        </p:nvSpPr>
        <p:spPr bwMode="auto">
          <a:xfrm>
            <a:off x="914400" y="6096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4099" name="Rectangle 3">
            <a:extLst>
              <a:ext uri="{FF2B5EF4-FFF2-40B4-BE49-F238E27FC236}">
                <a16:creationId xmlns:a16="http://schemas.microsoft.com/office/drawing/2014/main" id="{C1008D6F-0521-4AAB-B6D3-5E9BD4F4027B}"/>
              </a:ext>
            </a:extLst>
          </p:cNvPr>
          <p:cNvSpPr>
            <a:spLocks noGrp="1" noChangeArrowheads="1"/>
          </p:cNvSpPr>
          <p:nvPr>
            <p:ph type="body" idx="1"/>
          </p:nvPr>
        </p:nvSpPr>
        <p:spPr bwMode="auto">
          <a:xfrm>
            <a:off x="914400" y="19812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graphicFrame>
        <p:nvGraphicFramePr>
          <p:cNvPr id="4100" name="Object 11">
            <a:extLst>
              <a:ext uri="{FF2B5EF4-FFF2-40B4-BE49-F238E27FC236}">
                <a16:creationId xmlns:a16="http://schemas.microsoft.com/office/drawing/2014/main" id="{73FF2E7F-EB4D-4E52-B984-F92FC91F4966}"/>
              </a:ext>
            </a:extLst>
          </p:cNvPr>
          <p:cNvGraphicFramePr>
            <a:graphicFrameLocks noChangeAspect="1"/>
          </p:cNvGraphicFramePr>
          <p:nvPr/>
        </p:nvGraphicFramePr>
        <p:xfrm>
          <a:off x="1" y="0"/>
          <a:ext cx="1504951" cy="1104900"/>
        </p:xfrm>
        <a:graphic>
          <a:graphicData uri="http://schemas.openxmlformats.org/presentationml/2006/ole">
            <mc:AlternateContent xmlns:mc="http://schemas.openxmlformats.org/markup-compatibility/2006">
              <mc:Choice xmlns:v="urn:schemas-microsoft-com:vml" Requires="v">
                <p:oleObj spid="_x0000_s96261" name="Photo Editor 照片" r:id="rId14" imgW="4563112" imgH="4466667" progId="MSPhotoEd.3">
                  <p:embed/>
                </p:oleObj>
              </mc:Choice>
              <mc:Fallback>
                <p:oleObj name="Photo Editor 照片" r:id="rId14" imgW="4563112" imgH="4466667" progId="MSPhotoEd.3">
                  <p:embed/>
                  <p:pic>
                    <p:nvPicPr>
                      <p:cNvPr id="4100" name="Object 11">
                        <a:extLst>
                          <a:ext uri="{FF2B5EF4-FFF2-40B4-BE49-F238E27FC236}">
                            <a16:creationId xmlns:a16="http://schemas.microsoft.com/office/drawing/2014/main" id="{73FF2E7F-EB4D-4E52-B984-F92FC91F496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 y="0"/>
                        <a:ext cx="1504951"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1" name="Rectangle 12">
            <a:extLst>
              <a:ext uri="{FF2B5EF4-FFF2-40B4-BE49-F238E27FC236}">
                <a16:creationId xmlns:a16="http://schemas.microsoft.com/office/drawing/2014/main" id="{FB16335D-7265-4D20-8AED-5957FC87435C}"/>
              </a:ext>
            </a:extLst>
          </p:cNvPr>
          <p:cNvSpPr>
            <a:spLocks noChangeArrowheads="1"/>
          </p:cNvSpPr>
          <p:nvPr/>
        </p:nvSpPr>
        <p:spPr bwMode="auto">
          <a:xfrm>
            <a:off x="8331200" y="64008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楷体_GB2312" pitchFamily="49" charset="-122"/>
              </a:defRPr>
            </a:lvl1pPr>
            <a:lvl2pPr marL="742950" indent="-285750">
              <a:defRPr kumimoji="1" sz="2400">
                <a:solidFill>
                  <a:schemeClr val="tx1"/>
                </a:solidFill>
                <a:latin typeface="Times New Roman" panose="02020603050405020304" pitchFamily="18" charset="0"/>
                <a:ea typeface="楷体_GB2312" pitchFamily="49" charset="-122"/>
              </a:defRPr>
            </a:lvl2pPr>
            <a:lvl3pPr marL="1143000" indent="-228600">
              <a:defRPr kumimoji="1" sz="2400">
                <a:solidFill>
                  <a:schemeClr val="tx1"/>
                </a:solidFill>
                <a:latin typeface="Times New Roman" panose="02020603050405020304" pitchFamily="18" charset="0"/>
                <a:ea typeface="楷体_GB2312" pitchFamily="49" charset="-122"/>
              </a:defRPr>
            </a:lvl3pPr>
            <a:lvl4pPr marL="1600200" indent="-228600">
              <a:defRPr kumimoji="1" sz="2400">
                <a:solidFill>
                  <a:schemeClr val="tx1"/>
                </a:solidFill>
                <a:latin typeface="Times New Roman" panose="02020603050405020304" pitchFamily="18" charset="0"/>
                <a:ea typeface="楷体_GB2312" pitchFamily="49" charset="-122"/>
              </a:defRPr>
            </a:lvl4pPr>
            <a:lvl5pPr marL="2057400" indent="-228600">
              <a:defRPr kumimoji="1"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ctr" eaLnBrk="1" hangingPunct="1"/>
            <a:r>
              <a:rPr lang="zh-CN" altLang="en-US" sz="2400" b="1">
                <a:ea typeface="华文行楷" panose="02010800040101010101" pitchFamily="2" charset="-122"/>
              </a:rPr>
              <a:t>国际经济贸易学院</a:t>
            </a:r>
          </a:p>
        </p:txBody>
      </p:sp>
    </p:spTree>
    <p:extLst>
      <p:ext uri="{BB962C8B-B14F-4D97-AF65-F5344CB8AC3E}">
        <p14:creationId xmlns:p14="http://schemas.microsoft.com/office/powerpoint/2010/main" val="1055949400"/>
      </p:ext>
    </p:extLst>
  </p:cSld>
  <p:clrMap bg1="lt1" tx1="dk1" bg2="lt2" tx2="dk2" accent1="accent1" accent2="accent2" accent3="accent3" accent4="accent4" accent5="accent5" accent6="accent6" hlink="hlink" folHlink="folHlink"/>
  <p:sldLayoutIdLst>
    <p:sldLayoutId id="2147484288" r:id="rId1"/>
    <p:sldLayoutId id="2147484289" r:id="rId2"/>
    <p:sldLayoutId id="2147484290" r:id="rId3"/>
    <p:sldLayoutId id="2147484291" r:id="rId4"/>
    <p:sldLayoutId id="2147484292" r:id="rId5"/>
    <p:sldLayoutId id="2147484293" r:id="rId6"/>
    <p:sldLayoutId id="2147484294" r:id="rId7"/>
    <p:sldLayoutId id="2147484295" r:id="rId8"/>
    <p:sldLayoutId id="2147484296" r:id="rId9"/>
    <p:sldLayoutId id="2147484297" r:id="rId10"/>
    <p:sldLayoutId id="2147484298" r:id="rId11"/>
  </p:sldLayoutIdLst>
  <p:txStyles>
    <p:titleStyle>
      <a:lvl1pPr algn="ctr" rtl="0" eaLnBrk="1" fontAlgn="base" hangingPunct="1">
        <a:spcBef>
          <a:spcPct val="0"/>
        </a:spcBef>
        <a:spcAft>
          <a:spcPct val="0"/>
        </a:spcAft>
        <a:defRPr sz="4400" kern="12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2pPr>
      <a:lvl3pPr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3pPr>
      <a:lvl4pPr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4pPr>
      <a:lvl5pPr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1" fontAlgn="base" hangingPunct="1">
        <a:spcBef>
          <a:spcPct val="20000"/>
        </a:spcBef>
        <a:spcAft>
          <a:spcPct val="0"/>
        </a:spcAft>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C1CFF0DD-CE0B-44A3-8884-10E7DCDCB6F0}"/>
              </a:ext>
            </a:extLst>
          </p:cNvPr>
          <p:cNvSpPr>
            <a:spLocks noGrp="1" noRot="1" noChangeArrowheads="1"/>
          </p:cNvSpPr>
          <p:nvPr>
            <p:ph type="ctrTitle" idx="4294967295"/>
          </p:nvPr>
        </p:nvSpPr>
        <p:spPr>
          <a:xfrm>
            <a:off x="21073" y="1412776"/>
            <a:ext cx="12192000" cy="1223963"/>
          </a:xfrm>
        </p:spPr>
        <p:txBody>
          <a:bodyPr/>
          <a:lstStyle/>
          <a:p>
            <a:pPr eaLnBrk="1" hangingPunct="1">
              <a:defRPr/>
            </a:pPr>
            <a:r>
              <a:rPr lang="zh-CN" altLang="en-US" sz="3600" b="1" dirty="0">
                <a:solidFill>
                  <a:schemeClr val="tx1"/>
                </a:solidFill>
                <a:latin typeface="华文中宋" panose="02010600040101010101" pitchFamily="2" charset="-122"/>
                <a:ea typeface="华文中宋" panose="02010600040101010101" pitchFamily="2" charset="-122"/>
                <a:cs typeface="Times New Roman" panose="02020603050405020304" pitchFamily="18" charset="0"/>
              </a:rPr>
              <a:t>第</a:t>
            </a:r>
            <a:r>
              <a:rPr lang="en-US" altLang="zh-CN" sz="3600" b="1" dirty="0">
                <a:solidFill>
                  <a:schemeClr val="tx1"/>
                </a:solidFill>
                <a:latin typeface="华文中宋" panose="02010600040101010101" pitchFamily="2" charset="-122"/>
                <a:ea typeface="华文中宋" panose="02010600040101010101" pitchFamily="2" charset="-122"/>
                <a:cs typeface="Times New Roman" panose="02020603050405020304" pitchFamily="18" charset="0"/>
              </a:rPr>
              <a:t>15</a:t>
            </a:r>
            <a:r>
              <a:rPr lang="zh-CN" altLang="en-US" sz="3600" b="1" dirty="0">
                <a:solidFill>
                  <a:schemeClr val="tx1"/>
                </a:solidFill>
                <a:latin typeface="华文中宋" panose="02010600040101010101" pitchFamily="2" charset="-122"/>
                <a:ea typeface="华文中宋" panose="02010600040101010101" pitchFamily="2" charset="-122"/>
                <a:cs typeface="Times New Roman" panose="02020603050405020304" pitchFamily="18" charset="0"/>
              </a:rPr>
              <a:t>章 工具变量估计与两阶段最小二乘法</a:t>
            </a:r>
          </a:p>
        </p:txBody>
      </p:sp>
      <p:sp>
        <p:nvSpPr>
          <p:cNvPr id="8195" name="Rectangle 3">
            <a:extLst>
              <a:ext uri="{FF2B5EF4-FFF2-40B4-BE49-F238E27FC236}">
                <a16:creationId xmlns:a16="http://schemas.microsoft.com/office/drawing/2014/main" id="{DF664CC8-C6FA-4251-8CB0-DBF7A136463E}"/>
              </a:ext>
            </a:extLst>
          </p:cNvPr>
          <p:cNvSpPr>
            <a:spLocks noGrp="1" noRot="1" noChangeArrowheads="1"/>
          </p:cNvSpPr>
          <p:nvPr>
            <p:ph type="subTitle" idx="4294967295"/>
          </p:nvPr>
        </p:nvSpPr>
        <p:spPr>
          <a:xfrm>
            <a:off x="2063552" y="2629797"/>
            <a:ext cx="9217024" cy="3024436"/>
          </a:xfrm>
        </p:spPr>
        <p:txBody>
          <a:bodyPr/>
          <a:lstStyle/>
          <a:p>
            <a:pPr marL="0" indent="0" algn="l" eaLnBrk="1" hangingPunct="1">
              <a:buNone/>
              <a:defRPr/>
            </a:pPr>
            <a:r>
              <a:rPr lang="zh-CN" altLang="en-US" sz="2000" b="1" dirty="0">
                <a:latin typeface="+mn-ea"/>
              </a:rPr>
              <a:t>提要</a:t>
            </a:r>
            <a:endParaRPr lang="en-US" altLang="zh-CN" sz="2000" b="1" dirty="0">
              <a:latin typeface="+mn-ea"/>
            </a:endParaRPr>
          </a:p>
          <a:p>
            <a:pPr marL="0" indent="0" algn="l" eaLnBrk="1" hangingPunct="1">
              <a:buNone/>
              <a:defRPr/>
            </a:pPr>
            <a:r>
              <a:rPr lang="zh-CN" altLang="en-US" sz="2000" b="1" dirty="0">
                <a:latin typeface="Times New Roman" panose="02020603050405020304" pitchFamily="18" charset="0"/>
                <a:cs typeface="Times New Roman" panose="02020603050405020304" pitchFamily="18" charset="0"/>
              </a:rPr>
              <a:t>一、动机：简单回归模型中的遗漏变量</a:t>
            </a:r>
            <a:endParaRPr lang="en-US" altLang="zh-CN" sz="2000" b="1" dirty="0">
              <a:latin typeface="Times New Roman" panose="02020603050405020304" pitchFamily="18" charset="0"/>
              <a:cs typeface="Times New Roman" panose="02020603050405020304" pitchFamily="18" charset="0"/>
            </a:endParaRPr>
          </a:p>
          <a:p>
            <a:pPr marL="0" indent="0" algn="l" eaLnBrk="1" hangingPunct="1">
              <a:buNone/>
              <a:defRPr/>
            </a:pPr>
            <a:r>
              <a:rPr lang="zh-CN" altLang="en-US" sz="2000" b="1" dirty="0">
                <a:latin typeface="Times New Roman" panose="02020603050405020304" pitchFamily="18" charset="0"/>
                <a:cs typeface="Times New Roman" panose="02020603050405020304" pitchFamily="18" charset="0"/>
              </a:rPr>
              <a:t>二、多元回归模型的</a:t>
            </a:r>
            <a:r>
              <a:rPr lang="en-US" altLang="zh-CN" sz="2000" b="1" dirty="0">
                <a:latin typeface="Times New Roman" panose="02020603050405020304" pitchFamily="18" charset="0"/>
                <a:cs typeface="Times New Roman" panose="02020603050405020304" pitchFamily="18" charset="0"/>
              </a:rPr>
              <a:t>IV</a:t>
            </a:r>
            <a:r>
              <a:rPr lang="zh-CN" altLang="en-US" sz="2000" b="1" dirty="0">
                <a:latin typeface="Times New Roman" panose="02020603050405020304" pitchFamily="18" charset="0"/>
                <a:cs typeface="Times New Roman" panose="02020603050405020304" pitchFamily="18" charset="0"/>
              </a:rPr>
              <a:t>估计</a:t>
            </a:r>
            <a:endParaRPr lang="en-US" altLang="zh-CN" sz="2000" b="1" dirty="0">
              <a:latin typeface="Times New Roman" panose="02020603050405020304" pitchFamily="18" charset="0"/>
              <a:cs typeface="Times New Roman" panose="02020603050405020304" pitchFamily="18" charset="0"/>
            </a:endParaRPr>
          </a:p>
          <a:p>
            <a:pPr marL="0" indent="0" algn="l" eaLnBrk="1" hangingPunct="1">
              <a:buNone/>
              <a:defRPr/>
            </a:pPr>
            <a:r>
              <a:rPr lang="zh-CN" altLang="en-US" sz="2000" b="1" dirty="0">
                <a:latin typeface="Times New Roman" panose="02020603050405020304" pitchFamily="18" charset="0"/>
                <a:cs typeface="Times New Roman" panose="02020603050405020304" pitchFamily="18" charset="0"/>
              </a:rPr>
              <a:t>三、两阶段最小二乘法</a:t>
            </a:r>
            <a:endParaRPr lang="en-US" altLang="zh-CN" sz="2000" b="1" dirty="0">
              <a:latin typeface="Times New Roman" panose="02020603050405020304" pitchFamily="18" charset="0"/>
              <a:cs typeface="Times New Roman" panose="02020603050405020304" pitchFamily="18" charset="0"/>
            </a:endParaRPr>
          </a:p>
          <a:p>
            <a:pPr marL="0" indent="0" algn="l" eaLnBrk="1" hangingPunct="1">
              <a:buNone/>
              <a:defRPr/>
            </a:pPr>
            <a:r>
              <a:rPr lang="zh-CN" altLang="en-US" sz="2000" b="1" dirty="0">
                <a:latin typeface="Times New Roman" panose="02020603050405020304" pitchFamily="18" charset="0"/>
                <a:cs typeface="Times New Roman" panose="02020603050405020304" pitchFamily="18" charset="0"/>
              </a:rPr>
              <a:t>四、变量误差问题的</a:t>
            </a:r>
            <a:r>
              <a:rPr lang="en-US" altLang="zh-CN" sz="2000" b="1" dirty="0">
                <a:latin typeface="Times New Roman" panose="02020603050405020304" pitchFamily="18" charset="0"/>
                <a:cs typeface="Times New Roman" panose="02020603050405020304" pitchFamily="18" charset="0"/>
              </a:rPr>
              <a:t>IV</a:t>
            </a:r>
            <a:r>
              <a:rPr lang="zh-CN" altLang="en-US" sz="2000" b="1" dirty="0">
                <a:latin typeface="Times New Roman" panose="02020603050405020304" pitchFamily="18" charset="0"/>
                <a:cs typeface="Times New Roman" panose="02020603050405020304" pitchFamily="18" charset="0"/>
              </a:rPr>
              <a:t>解决方法</a:t>
            </a:r>
            <a:endParaRPr lang="en-US" altLang="zh-CN" sz="2000" b="1" dirty="0">
              <a:latin typeface="Times New Roman" panose="02020603050405020304" pitchFamily="18" charset="0"/>
              <a:cs typeface="Times New Roman" panose="02020603050405020304" pitchFamily="18" charset="0"/>
            </a:endParaRPr>
          </a:p>
          <a:p>
            <a:pPr marL="0" indent="0" algn="l" eaLnBrk="1" hangingPunct="1">
              <a:buNone/>
              <a:defRPr/>
            </a:pPr>
            <a:r>
              <a:rPr lang="zh-CN" altLang="en-US" sz="2000" b="1" dirty="0">
                <a:latin typeface="Times New Roman" panose="02020603050405020304" pitchFamily="18" charset="0"/>
                <a:cs typeface="Times New Roman" panose="02020603050405020304" pitchFamily="18" charset="0"/>
              </a:rPr>
              <a:t>五、内生性检验与过度识别约束检验</a:t>
            </a:r>
            <a:endParaRPr lang="en-US" altLang="zh-CN" sz="2000" b="1" dirty="0">
              <a:latin typeface="Times New Roman" panose="02020603050405020304" pitchFamily="18" charset="0"/>
              <a:cs typeface="Times New Roman" panose="02020603050405020304" pitchFamily="18" charset="0"/>
            </a:endParaRPr>
          </a:p>
          <a:p>
            <a:pPr marL="0" indent="0" algn="l" eaLnBrk="1" hangingPunct="1">
              <a:buNone/>
              <a:defRPr/>
            </a:pPr>
            <a:r>
              <a:rPr lang="zh-CN" altLang="en-US" sz="2000" b="1" dirty="0">
                <a:latin typeface="Times New Roman" panose="02020603050405020304" pitchFamily="18" charset="0"/>
                <a:cs typeface="Times New Roman" panose="02020603050405020304" pitchFamily="18" charset="0"/>
              </a:rPr>
              <a:t>六、</a:t>
            </a:r>
            <a:r>
              <a:rPr lang="zh-TW" altLang="en-US" sz="2000" b="1" dirty="0">
                <a:latin typeface="Times New Roman" panose="02020603050405020304" pitchFamily="18" charset="0"/>
                <a:ea typeface="宋体" panose="02010600030101010101" pitchFamily="2" charset="-122"/>
                <a:cs typeface="Times New Roman" panose="02020603050405020304" pitchFamily="18" charset="0"/>
              </a:rPr>
              <a:t>异方差条件下的</a:t>
            </a:r>
            <a:r>
              <a:rPr lang="en-US" altLang="zh-TW" sz="2000" b="1"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sz="2000" b="1" dirty="0">
                <a:latin typeface="Times New Roman" panose="02020603050405020304" pitchFamily="18" charset="0"/>
                <a:cs typeface="Times New Roman" panose="02020603050405020304" pitchFamily="18" charset="0"/>
              </a:rPr>
              <a:t>SLS</a:t>
            </a:r>
          </a:p>
          <a:p>
            <a:pPr marL="0" indent="0" algn="l" eaLnBrk="1" hangingPunct="1">
              <a:buNone/>
              <a:defRPr/>
            </a:pPr>
            <a:r>
              <a:rPr lang="zh-CN" altLang="en-US" sz="2000" b="1" dirty="0">
                <a:latin typeface="Times New Roman" panose="02020603050405020304" pitchFamily="18" charset="0"/>
                <a:cs typeface="Times New Roman" panose="02020603050405020304" pitchFamily="18" charset="0"/>
              </a:rPr>
              <a:t>七、</a:t>
            </a:r>
            <a:r>
              <a:rPr lang="en-US" altLang="zh-TW" sz="2000" b="1"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sz="2000" b="1" dirty="0">
                <a:latin typeface="Times New Roman" panose="02020603050405020304" pitchFamily="18" charset="0"/>
                <a:cs typeface="Times New Roman" panose="02020603050405020304" pitchFamily="18" charset="0"/>
              </a:rPr>
              <a:t>SLS </a:t>
            </a:r>
            <a:r>
              <a:rPr lang="zh-CN" altLang="en-US" sz="2000" b="1" dirty="0">
                <a:latin typeface="Times New Roman" panose="02020603050405020304" pitchFamily="18" charset="0"/>
                <a:cs typeface="Times New Roman" panose="02020603050405020304" pitchFamily="18" charset="0"/>
              </a:rPr>
              <a:t>应用于时间序列方程</a:t>
            </a:r>
            <a:endParaRPr lang="en-US" altLang="zh-CN" sz="2000" b="1" dirty="0">
              <a:latin typeface="Times New Roman" panose="02020603050405020304" pitchFamily="18" charset="0"/>
              <a:cs typeface="Times New Roman" panose="02020603050405020304" pitchFamily="18" charset="0"/>
            </a:endParaRPr>
          </a:p>
          <a:p>
            <a:pPr marL="0" indent="0" algn="l" eaLnBrk="1" hangingPunct="1">
              <a:buNone/>
              <a:defRPr/>
            </a:pPr>
            <a:r>
              <a:rPr lang="zh-CN" altLang="en-US" sz="2000" b="1" dirty="0">
                <a:latin typeface="Times New Roman" panose="02020603050405020304" pitchFamily="18" charset="0"/>
                <a:cs typeface="Times New Roman" panose="02020603050405020304" pitchFamily="18" charset="0"/>
              </a:rPr>
              <a:t>八、</a:t>
            </a:r>
            <a:r>
              <a:rPr lang="en-US" altLang="zh-TW" sz="2000" b="1"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sz="2000" b="1" dirty="0">
                <a:latin typeface="Times New Roman" panose="02020603050405020304" pitchFamily="18" charset="0"/>
                <a:cs typeface="Times New Roman" panose="02020603050405020304" pitchFamily="18" charset="0"/>
              </a:rPr>
              <a:t>SLS</a:t>
            </a:r>
            <a:r>
              <a:rPr lang="zh-CN" altLang="en-US" sz="2000" b="1" dirty="0">
                <a:latin typeface="Times New Roman" panose="02020603050405020304" pitchFamily="18" charset="0"/>
                <a:cs typeface="Times New Roman" panose="02020603050405020304" pitchFamily="18" charset="0"/>
              </a:rPr>
              <a:t>应用于混合横截面和面板数据</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diamond(in)">
                                      <p:cBhvr>
                                        <p:cTn id="7" dur="2000"/>
                                        <p:tgtEl>
                                          <p:spTgt spid="8194"/>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8195">
                                            <p:txEl>
                                              <p:pRg st="0" end="0"/>
                                            </p:txEl>
                                          </p:spTgt>
                                        </p:tgtEl>
                                        <p:attrNameLst>
                                          <p:attrName>style.visibility</p:attrName>
                                        </p:attrNameLst>
                                      </p:cBhvr>
                                      <p:to>
                                        <p:strVal val="visible"/>
                                      </p:to>
                                    </p:set>
                                    <p:animEffect transition="in" filter="diamond(in)">
                                      <p:cBhvr>
                                        <p:cTn id="10" dur="2000"/>
                                        <p:tgtEl>
                                          <p:spTgt spid="8195">
                                            <p:txEl>
                                              <p:pRg st="0" end="0"/>
                                            </p:txEl>
                                          </p:spTgt>
                                        </p:tgtEl>
                                      </p:cBhvr>
                                    </p:animEffect>
                                  </p:childTnLst>
                                </p:cTn>
                              </p:par>
                              <p:par>
                                <p:cTn id="11" presetID="8" presetClass="entr" presetSubtype="16" fill="hold" grpId="0" nodeType="withEffect">
                                  <p:stCondLst>
                                    <p:cond delay="0"/>
                                  </p:stCondLst>
                                  <p:childTnLst>
                                    <p:set>
                                      <p:cBhvr>
                                        <p:cTn id="12" dur="1" fill="hold">
                                          <p:stCondLst>
                                            <p:cond delay="0"/>
                                          </p:stCondLst>
                                        </p:cTn>
                                        <p:tgtEl>
                                          <p:spTgt spid="8195">
                                            <p:txEl>
                                              <p:pRg st="1" end="1"/>
                                            </p:txEl>
                                          </p:spTgt>
                                        </p:tgtEl>
                                        <p:attrNameLst>
                                          <p:attrName>style.visibility</p:attrName>
                                        </p:attrNameLst>
                                      </p:cBhvr>
                                      <p:to>
                                        <p:strVal val="visible"/>
                                      </p:to>
                                    </p:set>
                                    <p:animEffect transition="in" filter="diamond(in)">
                                      <p:cBhvr>
                                        <p:cTn id="13" dur="2000"/>
                                        <p:tgtEl>
                                          <p:spTgt spid="8195">
                                            <p:txEl>
                                              <p:pRg st="1" end="1"/>
                                            </p:txEl>
                                          </p:spTgt>
                                        </p:tgtEl>
                                      </p:cBhvr>
                                    </p:animEffect>
                                  </p:childTnLst>
                                </p:cTn>
                              </p:par>
                              <p:par>
                                <p:cTn id="14" presetID="8" presetClass="entr" presetSubtype="16" fill="hold" grpId="0" nodeType="withEffect">
                                  <p:stCondLst>
                                    <p:cond delay="0"/>
                                  </p:stCondLst>
                                  <p:childTnLst>
                                    <p:set>
                                      <p:cBhvr>
                                        <p:cTn id="15" dur="1" fill="hold">
                                          <p:stCondLst>
                                            <p:cond delay="0"/>
                                          </p:stCondLst>
                                        </p:cTn>
                                        <p:tgtEl>
                                          <p:spTgt spid="8195">
                                            <p:txEl>
                                              <p:pRg st="2" end="2"/>
                                            </p:txEl>
                                          </p:spTgt>
                                        </p:tgtEl>
                                        <p:attrNameLst>
                                          <p:attrName>style.visibility</p:attrName>
                                        </p:attrNameLst>
                                      </p:cBhvr>
                                      <p:to>
                                        <p:strVal val="visible"/>
                                      </p:to>
                                    </p:set>
                                    <p:animEffect transition="in" filter="diamond(in)">
                                      <p:cBhvr>
                                        <p:cTn id="16" dur="2000"/>
                                        <p:tgtEl>
                                          <p:spTgt spid="8195">
                                            <p:txEl>
                                              <p:pRg st="2" end="2"/>
                                            </p:txEl>
                                          </p:spTgt>
                                        </p:tgtEl>
                                      </p:cBhvr>
                                    </p:animEffect>
                                  </p:childTnLst>
                                </p:cTn>
                              </p:par>
                              <p:par>
                                <p:cTn id="17" presetID="8" presetClass="entr" presetSubtype="16" fill="hold" grpId="0" nodeType="withEffect">
                                  <p:stCondLst>
                                    <p:cond delay="0"/>
                                  </p:stCondLst>
                                  <p:childTnLst>
                                    <p:set>
                                      <p:cBhvr>
                                        <p:cTn id="18" dur="1" fill="hold">
                                          <p:stCondLst>
                                            <p:cond delay="0"/>
                                          </p:stCondLst>
                                        </p:cTn>
                                        <p:tgtEl>
                                          <p:spTgt spid="8195">
                                            <p:txEl>
                                              <p:pRg st="3" end="3"/>
                                            </p:txEl>
                                          </p:spTgt>
                                        </p:tgtEl>
                                        <p:attrNameLst>
                                          <p:attrName>style.visibility</p:attrName>
                                        </p:attrNameLst>
                                      </p:cBhvr>
                                      <p:to>
                                        <p:strVal val="visible"/>
                                      </p:to>
                                    </p:set>
                                    <p:animEffect transition="in" filter="diamond(in)">
                                      <p:cBhvr>
                                        <p:cTn id="19" dur="2000"/>
                                        <p:tgtEl>
                                          <p:spTgt spid="8195">
                                            <p:txEl>
                                              <p:pRg st="3" end="3"/>
                                            </p:txEl>
                                          </p:spTgt>
                                        </p:tgtEl>
                                      </p:cBhvr>
                                    </p:animEffect>
                                  </p:childTnLst>
                                </p:cTn>
                              </p:par>
                              <p:par>
                                <p:cTn id="20" presetID="8" presetClass="entr" presetSubtype="16" fill="hold" grpId="0" nodeType="withEffect">
                                  <p:stCondLst>
                                    <p:cond delay="0"/>
                                  </p:stCondLst>
                                  <p:childTnLst>
                                    <p:set>
                                      <p:cBhvr>
                                        <p:cTn id="21" dur="1" fill="hold">
                                          <p:stCondLst>
                                            <p:cond delay="0"/>
                                          </p:stCondLst>
                                        </p:cTn>
                                        <p:tgtEl>
                                          <p:spTgt spid="8195">
                                            <p:txEl>
                                              <p:pRg st="4" end="4"/>
                                            </p:txEl>
                                          </p:spTgt>
                                        </p:tgtEl>
                                        <p:attrNameLst>
                                          <p:attrName>style.visibility</p:attrName>
                                        </p:attrNameLst>
                                      </p:cBhvr>
                                      <p:to>
                                        <p:strVal val="visible"/>
                                      </p:to>
                                    </p:set>
                                    <p:animEffect transition="in" filter="diamond(in)">
                                      <p:cBhvr>
                                        <p:cTn id="22" dur="2000"/>
                                        <p:tgtEl>
                                          <p:spTgt spid="8195">
                                            <p:txEl>
                                              <p:pRg st="4" end="4"/>
                                            </p:txEl>
                                          </p:spTgt>
                                        </p:tgtEl>
                                      </p:cBhvr>
                                    </p:animEffect>
                                  </p:childTnLst>
                                </p:cTn>
                              </p:par>
                              <p:par>
                                <p:cTn id="23" presetID="8" presetClass="entr" presetSubtype="16" fill="hold" grpId="0" nodeType="withEffect">
                                  <p:stCondLst>
                                    <p:cond delay="0"/>
                                  </p:stCondLst>
                                  <p:childTnLst>
                                    <p:set>
                                      <p:cBhvr>
                                        <p:cTn id="24" dur="1" fill="hold">
                                          <p:stCondLst>
                                            <p:cond delay="0"/>
                                          </p:stCondLst>
                                        </p:cTn>
                                        <p:tgtEl>
                                          <p:spTgt spid="8195">
                                            <p:txEl>
                                              <p:pRg st="5" end="5"/>
                                            </p:txEl>
                                          </p:spTgt>
                                        </p:tgtEl>
                                        <p:attrNameLst>
                                          <p:attrName>style.visibility</p:attrName>
                                        </p:attrNameLst>
                                      </p:cBhvr>
                                      <p:to>
                                        <p:strVal val="visible"/>
                                      </p:to>
                                    </p:set>
                                    <p:animEffect transition="in" filter="diamond(in)">
                                      <p:cBhvr>
                                        <p:cTn id="25" dur="2000"/>
                                        <p:tgtEl>
                                          <p:spTgt spid="8195">
                                            <p:txEl>
                                              <p:pRg st="5" end="5"/>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8" presetClass="entr" presetSubtype="16" fill="hold" grpId="0" nodeType="clickEffect">
                                  <p:stCondLst>
                                    <p:cond delay="0"/>
                                  </p:stCondLst>
                                  <p:childTnLst>
                                    <p:set>
                                      <p:cBhvr>
                                        <p:cTn id="29" dur="1" fill="hold">
                                          <p:stCondLst>
                                            <p:cond delay="0"/>
                                          </p:stCondLst>
                                        </p:cTn>
                                        <p:tgtEl>
                                          <p:spTgt spid="8195">
                                            <p:txEl>
                                              <p:pRg st="6" end="6"/>
                                            </p:txEl>
                                          </p:spTgt>
                                        </p:tgtEl>
                                        <p:attrNameLst>
                                          <p:attrName>style.visibility</p:attrName>
                                        </p:attrNameLst>
                                      </p:cBhvr>
                                      <p:to>
                                        <p:strVal val="visible"/>
                                      </p:to>
                                    </p:set>
                                    <p:animEffect transition="in" filter="diamond(in)">
                                      <p:cBhvr>
                                        <p:cTn id="30" dur="2000"/>
                                        <p:tgtEl>
                                          <p:spTgt spid="8195">
                                            <p:txEl>
                                              <p:pRg st="6" end="6"/>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8" presetClass="entr" presetSubtype="16" fill="hold" grpId="0" nodeType="clickEffect">
                                  <p:stCondLst>
                                    <p:cond delay="0"/>
                                  </p:stCondLst>
                                  <p:childTnLst>
                                    <p:set>
                                      <p:cBhvr>
                                        <p:cTn id="34" dur="1" fill="hold">
                                          <p:stCondLst>
                                            <p:cond delay="0"/>
                                          </p:stCondLst>
                                        </p:cTn>
                                        <p:tgtEl>
                                          <p:spTgt spid="8195">
                                            <p:txEl>
                                              <p:pRg st="7" end="7"/>
                                            </p:txEl>
                                          </p:spTgt>
                                        </p:tgtEl>
                                        <p:attrNameLst>
                                          <p:attrName>style.visibility</p:attrName>
                                        </p:attrNameLst>
                                      </p:cBhvr>
                                      <p:to>
                                        <p:strVal val="visible"/>
                                      </p:to>
                                    </p:set>
                                    <p:animEffect transition="in" filter="diamond(in)">
                                      <p:cBhvr>
                                        <p:cTn id="35" dur="2000"/>
                                        <p:tgtEl>
                                          <p:spTgt spid="8195">
                                            <p:txEl>
                                              <p:pRg st="7" end="7"/>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8" presetClass="entr" presetSubtype="16" fill="hold" grpId="0" nodeType="clickEffect">
                                  <p:stCondLst>
                                    <p:cond delay="0"/>
                                  </p:stCondLst>
                                  <p:childTnLst>
                                    <p:set>
                                      <p:cBhvr>
                                        <p:cTn id="39" dur="1" fill="hold">
                                          <p:stCondLst>
                                            <p:cond delay="0"/>
                                          </p:stCondLst>
                                        </p:cTn>
                                        <p:tgtEl>
                                          <p:spTgt spid="8195">
                                            <p:txEl>
                                              <p:pRg st="8" end="8"/>
                                            </p:txEl>
                                          </p:spTgt>
                                        </p:tgtEl>
                                        <p:attrNameLst>
                                          <p:attrName>style.visibility</p:attrName>
                                        </p:attrNameLst>
                                      </p:cBhvr>
                                      <p:to>
                                        <p:strVal val="visible"/>
                                      </p:to>
                                    </p:set>
                                    <p:animEffect transition="in" filter="diamond(in)">
                                      <p:cBhvr>
                                        <p:cTn id="40" dur="2000"/>
                                        <p:tgtEl>
                                          <p:spTgt spid="819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bldLvl="0" autoUpdateAnimBg="0"/>
      <p:bldP spid="8195" grpId="0" build="p"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图片 1">
            <a:extLst>
              <a:ext uri="{FF2B5EF4-FFF2-40B4-BE49-F238E27FC236}">
                <a16:creationId xmlns:a16="http://schemas.microsoft.com/office/drawing/2014/main" id="{10CA5CCE-A79A-44A9-8035-C295D43F62A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55440" y="1268760"/>
            <a:ext cx="10153128" cy="542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图片 1">
            <a:extLst>
              <a:ext uri="{FF2B5EF4-FFF2-40B4-BE49-F238E27FC236}">
                <a16:creationId xmlns:a16="http://schemas.microsoft.com/office/drawing/2014/main" id="{5D6D36B3-E775-410F-B44C-0255A363590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1424" y="1340768"/>
            <a:ext cx="10797866" cy="2952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图片 2">
            <a:extLst>
              <a:ext uri="{FF2B5EF4-FFF2-40B4-BE49-F238E27FC236}">
                <a16:creationId xmlns:a16="http://schemas.microsoft.com/office/drawing/2014/main" id="{41B4ABC4-F09A-4C89-8025-CC4FACBEBD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8320" y="4221088"/>
            <a:ext cx="10657184"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a:extLst>
              <a:ext uri="{FF2B5EF4-FFF2-40B4-BE49-F238E27FC236}">
                <a16:creationId xmlns:a16="http://schemas.microsoft.com/office/drawing/2014/main" id="{D1284510-3370-4122-B17F-C63362163D29}"/>
              </a:ext>
            </a:extLst>
          </p:cNvPr>
          <p:cNvSpPr>
            <a:spLocks noGrp="1"/>
          </p:cNvSpPr>
          <p:nvPr>
            <p:ph idx="4294967295"/>
          </p:nvPr>
        </p:nvSpPr>
        <p:spPr>
          <a:xfrm>
            <a:off x="464706" y="1268413"/>
            <a:ext cx="7764894" cy="4824412"/>
          </a:xfrm>
        </p:spPr>
        <p:txBody>
          <a:bodyPr/>
          <a:lstStyle/>
          <a:p>
            <a:pPr marL="0" indent="0">
              <a:buNone/>
              <a:defRPr/>
            </a:pPr>
            <a:r>
              <a:rPr lang="zh-CN" altLang="en-US" sz="2000" b="1" dirty="0">
                <a:latin typeface="Times New Roman" panose="02020603050405020304" pitchFamily="18" charset="0"/>
                <a:cs typeface="Times New Roman" panose="02020603050405020304" pitchFamily="18" charset="0"/>
              </a:rPr>
              <a:t>例</a:t>
            </a:r>
            <a:r>
              <a:rPr lang="en-US" altLang="zh-CN" sz="2000" b="1" dirty="0">
                <a:latin typeface="Times New Roman" panose="02020603050405020304" pitchFamily="18" charset="0"/>
                <a:cs typeface="Times New Roman" panose="02020603050405020304" pitchFamily="18" charset="0"/>
              </a:rPr>
              <a:t>15.1 </a:t>
            </a:r>
            <a:r>
              <a:rPr lang="zh-CN" altLang="en-US" sz="2000" b="1" dirty="0">
                <a:latin typeface="Times New Roman" panose="02020603050405020304" pitchFamily="18" charset="0"/>
                <a:cs typeface="Times New Roman" panose="02020603050405020304" pitchFamily="18" charset="0"/>
              </a:rPr>
              <a:t>估计已婚女性的教育回报</a:t>
            </a:r>
            <a:endParaRPr lang="zh-CN" altLang="en-US" sz="2800" b="1" dirty="0">
              <a:latin typeface="+mn-ea"/>
            </a:endParaRPr>
          </a:p>
          <a:p>
            <a:pPr marL="0" indent="0">
              <a:buNone/>
              <a:defRPr/>
            </a:pPr>
            <a:r>
              <a:rPr lang="zh-CN" altLang="en-US" sz="2000" dirty="0">
                <a:latin typeface="Times New Roman" panose="02020603050405020304" pitchFamily="18" charset="0"/>
                <a:cs typeface="Times New Roman" panose="02020603050405020304" pitchFamily="18" charset="0"/>
              </a:rPr>
              <a:t>   </a:t>
            </a:r>
            <a:endParaRPr lang="zh-CN" altLang="en-US" dirty="0"/>
          </a:p>
        </p:txBody>
      </p:sp>
      <p:pic>
        <p:nvPicPr>
          <p:cNvPr id="17412" name="图片 1">
            <a:extLst>
              <a:ext uri="{FF2B5EF4-FFF2-40B4-BE49-F238E27FC236}">
                <a16:creationId xmlns:a16="http://schemas.microsoft.com/office/drawing/2014/main" id="{AA0F97B9-5171-4C96-8C6E-80DD05ACA90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7368" y="1700932"/>
            <a:ext cx="11319926"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8435" name="图片 1">
            <a:extLst>
              <a:ext uri="{FF2B5EF4-FFF2-40B4-BE49-F238E27FC236}">
                <a16:creationId xmlns:a16="http://schemas.microsoft.com/office/drawing/2014/main" id="{2BEDD007-7B24-4739-BC4C-8C6E1378F3F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5400" y="1484784"/>
            <a:ext cx="11265204" cy="4320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43E7CC0E-A2BA-4420-9E71-9D759A9B2AC2}"/>
              </a:ext>
            </a:extLst>
          </p:cNvPr>
          <p:cNvSpPr>
            <a:spLocks noGrp="1" noRot="1" noChangeArrowheads="1"/>
          </p:cNvSpPr>
          <p:nvPr>
            <p:ph idx="4294967295"/>
          </p:nvPr>
        </p:nvSpPr>
        <p:spPr>
          <a:xfrm>
            <a:off x="623392" y="1196752"/>
            <a:ext cx="7730033" cy="431378"/>
          </a:xfrm>
        </p:spPr>
        <p:txBody>
          <a:bodyPr/>
          <a:lstStyle/>
          <a:p>
            <a:pPr marL="0" indent="0">
              <a:buNone/>
              <a:defRPr/>
            </a:pPr>
            <a:r>
              <a:rPr lang="zh-CN" altLang="en-US" sz="2000" b="1" dirty="0">
                <a:latin typeface="Times New Roman" panose="02020603050405020304" pitchFamily="18" charset="0"/>
                <a:cs typeface="Times New Roman" panose="02020603050405020304" pitchFamily="18" charset="0"/>
              </a:rPr>
              <a:t>例</a:t>
            </a:r>
            <a:r>
              <a:rPr lang="en-US" altLang="zh-CN" sz="2000" b="1" dirty="0">
                <a:latin typeface="Times New Roman" panose="02020603050405020304" pitchFamily="18" charset="0"/>
                <a:cs typeface="Times New Roman" panose="02020603050405020304" pitchFamily="18" charset="0"/>
              </a:rPr>
              <a:t>15.2 </a:t>
            </a:r>
            <a:r>
              <a:rPr lang="zh-CN" altLang="en-US" sz="2000" b="1" dirty="0">
                <a:latin typeface="Times New Roman" panose="02020603050405020304" pitchFamily="18" charset="0"/>
                <a:cs typeface="Times New Roman" panose="02020603050405020304" pitchFamily="18" charset="0"/>
              </a:rPr>
              <a:t>估计对男性的教育回报</a:t>
            </a:r>
            <a:endParaRPr lang="zh-CN" altLang="en-US" sz="2800" b="1" dirty="0">
              <a:solidFill>
                <a:srgbClr val="23029A"/>
              </a:solidFill>
              <a:latin typeface="+mn-ea"/>
            </a:endParaRPr>
          </a:p>
        </p:txBody>
      </p:sp>
      <p:pic>
        <p:nvPicPr>
          <p:cNvPr id="19460" name="图片 1">
            <a:extLst>
              <a:ext uri="{FF2B5EF4-FFF2-40B4-BE49-F238E27FC236}">
                <a16:creationId xmlns:a16="http://schemas.microsoft.com/office/drawing/2014/main" id="{9F1F0043-90CD-4390-9AA8-64BAD1EAD7B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93073" y="1556792"/>
            <a:ext cx="9743487" cy="1592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图片 2">
            <a:extLst>
              <a:ext uri="{FF2B5EF4-FFF2-40B4-BE49-F238E27FC236}">
                <a16:creationId xmlns:a16="http://schemas.microsoft.com/office/drawing/2014/main" id="{89E8D95A-0201-4D2E-893C-B2BD4897EDE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87488" y="3068960"/>
            <a:ext cx="9630681" cy="3786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图片 1">
            <a:extLst>
              <a:ext uri="{FF2B5EF4-FFF2-40B4-BE49-F238E27FC236}">
                <a16:creationId xmlns:a16="http://schemas.microsoft.com/office/drawing/2014/main" id="{81F15442-AC5C-4098-9AD8-036289A9038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7408" y="1196752"/>
            <a:ext cx="10953626" cy="5580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a:extLst>
              <a:ext uri="{FF2B5EF4-FFF2-40B4-BE49-F238E27FC236}">
                <a16:creationId xmlns:a16="http://schemas.microsoft.com/office/drawing/2014/main" id="{536A78F1-A006-4F93-830E-11D6B6D6A272}"/>
              </a:ext>
            </a:extLst>
          </p:cNvPr>
          <p:cNvSpPr>
            <a:spLocks noGrp="1" noRot="1" noChangeArrowheads="1"/>
          </p:cNvSpPr>
          <p:nvPr>
            <p:ph idx="4294967295"/>
          </p:nvPr>
        </p:nvSpPr>
        <p:spPr>
          <a:xfrm>
            <a:off x="551384" y="1196975"/>
            <a:ext cx="7729016" cy="431825"/>
          </a:xfrm>
        </p:spPr>
        <p:txBody>
          <a:bodyPr/>
          <a:lstStyle/>
          <a:p>
            <a:pPr marL="0" indent="0">
              <a:buNone/>
            </a:pPr>
            <a:r>
              <a:rPr lang="en-US" altLang="zh-CN" sz="2400" b="1" dirty="0">
                <a:latin typeface="Times New Roman" panose="02020603050405020304" pitchFamily="18" charset="0"/>
                <a:cs typeface="Times New Roman" panose="02020603050405020304" pitchFamily="18" charset="0"/>
              </a:rPr>
              <a:t>5</a:t>
            </a:r>
            <a:r>
              <a:rPr lang="zh-CN" altLang="en-US" sz="2400" b="1" dirty="0">
                <a:latin typeface="Times New Roman" panose="02020603050405020304" pitchFamily="18" charset="0"/>
                <a:cs typeface="Times New Roman" panose="02020603050405020304" pitchFamily="18" charset="0"/>
              </a:rPr>
              <a:t>、低劣工具变量条件下</a:t>
            </a:r>
            <a:r>
              <a:rPr lang="en-US" altLang="zh-CN" sz="2400" b="1" dirty="0">
                <a:latin typeface="Times New Roman" panose="02020603050405020304" pitchFamily="18" charset="0"/>
                <a:cs typeface="Times New Roman" panose="02020603050405020304" pitchFamily="18" charset="0"/>
              </a:rPr>
              <a:t>IV</a:t>
            </a:r>
            <a:r>
              <a:rPr lang="zh-CN" altLang="en-US" sz="2400" b="1" dirty="0">
                <a:latin typeface="Times New Roman" panose="02020603050405020304" pitchFamily="18" charset="0"/>
                <a:cs typeface="Times New Roman" panose="02020603050405020304" pitchFamily="18" charset="0"/>
              </a:rPr>
              <a:t>的性质</a:t>
            </a:r>
            <a:endParaRPr lang="en-US" altLang="zh-CN" sz="2400" b="1" dirty="0">
              <a:latin typeface="Times New Roman" panose="02020603050405020304" pitchFamily="18" charset="0"/>
              <a:cs typeface="Times New Roman" panose="02020603050405020304" pitchFamily="18" charset="0"/>
            </a:endParaRPr>
          </a:p>
          <a:p>
            <a:pPr marL="0" indent="0">
              <a:buNone/>
            </a:pPr>
            <a:endParaRPr lang="zh-CN" altLang="en-US" sz="2400" b="1" dirty="0"/>
          </a:p>
        </p:txBody>
      </p:sp>
      <p:pic>
        <p:nvPicPr>
          <p:cNvPr id="21508" name="图片 1">
            <a:extLst>
              <a:ext uri="{FF2B5EF4-FFF2-40B4-BE49-F238E27FC236}">
                <a16:creationId xmlns:a16="http://schemas.microsoft.com/office/drawing/2014/main" id="{36837A12-3B87-41CA-98D7-DA3A769BA99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5400" y="1627188"/>
            <a:ext cx="11024916" cy="5042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2" name="图片 1">
            <a:extLst>
              <a:ext uri="{FF2B5EF4-FFF2-40B4-BE49-F238E27FC236}">
                <a16:creationId xmlns:a16="http://schemas.microsoft.com/office/drawing/2014/main" id="{EDE79610-080C-4BD1-8B01-576311D3219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7368" y="1556792"/>
            <a:ext cx="11496143"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9" name="文本占位符 3">
            <a:extLst>
              <a:ext uri="{FF2B5EF4-FFF2-40B4-BE49-F238E27FC236}">
                <a16:creationId xmlns:a16="http://schemas.microsoft.com/office/drawing/2014/main" id="{9613303D-87FC-4F0F-8343-47C522E8D14C}"/>
              </a:ext>
            </a:extLst>
          </p:cNvPr>
          <p:cNvSpPr>
            <a:spLocks noGrp="1"/>
          </p:cNvSpPr>
          <p:nvPr>
            <p:ph type="body" sz="half" idx="4294967295"/>
          </p:nvPr>
        </p:nvSpPr>
        <p:spPr>
          <a:xfrm>
            <a:off x="695400" y="1125539"/>
            <a:ext cx="11496600" cy="503262"/>
          </a:xfrm>
        </p:spPr>
        <p:txBody>
          <a:bodyPr/>
          <a:lstStyle/>
          <a:p>
            <a:pPr marL="0" indent="0">
              <a:buNone/>
            </a:pPr>
            <a:r>
              <a:rPr lang="zh-CN" altLang="en-US" sz="2400" b="1" dirty="0">
                <a:latin typeface="Times New Roman" panose="02020603050405020304" pitchFamily="18" charset="0"/>
                <a:cs typeface="Times New Roman" panose="02020603050405020304" pitchFamily="18" charset="0"/>
              </a:rPr>
              <a:t>例</a:t>
            </a:r>
            <a:r>
              <a:rPr lang="en-US" altLang="zh-CN" sz="2400" b="1" dirty="0">
                <a:latin typeface="Times New Roman" panose="02020603050405020304" pitchFamily="18" charset="0"/>
                <a:cs typeface="Times New Roman" panose="02020603050405020304" pitchFamily="18" charset="0"/>
              </a:rPr>
              <a:t>15.3 </a:t>
            </a:r>
            <a:r>
              <a:rPr lang="zh-CN" altLang="en-US" sz="2400" b="1" dirty="0"/>
              <a:t>估计母亲吸烟对婴儿出生体重的影响</a:t>
            </a:r>
            <a:endParaRPr lang="en-US" altLang="zh-CN" sz="2400" b="1" dirty="0"/>
          </a:p>
          <a:p>
            <a:pPr marL="0" indent="0">
              <a:buNone/>
            </a:pPr>
            <a:endParaRPr lang="zh-CN" altLang="en-US" dirty="0"/>
          </a:p>
        </p:txBody>
      </p:sp>
      <p:pic>
        <p:nvPicPr>
          <p:cNvPr id="24580" name="图片 1">
            <a:extLst>
              <a:ext uri="{FF2B5EF4-FFF2-40B4-BE49-F238E27FC236}">
                <a16:creationId xmlns:a16="http://schemas.microsoft.com/office/drawing/2014/main" id="{D5B9038C-CD34-458F-8089-0D38337FF66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31504" y="1484784"/>
            <a:ext cx="9505056" cy="5229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内容占位符 2">
            <a:extLst>
              <a:ext uri="{FF2B5EF4-FFF2-40B4-BE49-F238E27FC236}">
                <a16:creationId xmlns:a16="http://schemas.microsoft.com/office/drawing/2014/main" id="{73113FBE-57CC-46E0-9A3B-2BCDE030293C}"/>
              </a:ext>
            </a:extLst>
          </p:cNvPr>
          <p:cNvSpPr>
            <a:spLocks noGrp="1"/>
          </p:cNvSpPr>
          <p:nvPr>
            <p:ph idx="4294967295"/>
          </p:nvPr>
        </p:nvSpPr>
        <p:spPr>
          <a:xfrm>
            <a:off x="695400" y="1484313"/>
            <a:ext cx="11161240" cy="720551"/>
          </a:xfrm>
        </p:spPr>
        <p:txBody>
          <a:bodyPr/>
          <a:lstStyle/>
          <a:p>
            <a:pPr marL="0" indent="0">
              <a:buNone/>
            </a:pPr>
            <a:r>
              <a:rPr lang="zh-CN" altLang="en-US" sz="1800" dirty="0">
                <a:latin typeface="Times New Roman" panose="02020603050405020304" pitchFamily="18" charset="0"/>
                <a:cs typeface="Times New Roman" panose="02020603050405020304" pitchFamily="18" charset="0"/>
              </a:rPr>
              <a:t>所报告的</a:t>
            </a:r>
            <a:r>
              <a:rPr lang="en-US" altLang="zh-CN" sz="1800" dirty="0">
                <a:latin typeface="Times New Roman" panose="02020603050405020304" pitchFamily="18" charset="0"/>
                <a:cs typeface="Times New Roman" panose="02020603050405020304" pitchFamily="18" charset="0"/>
              </a:rPr>
              <a:t>R</a:t>
            </a:r>
            <a:r>
              <a:rPr lang="zh-CN" altLang="en-US" sz="1800" dirty="0">
                <a:latin typeface="Times New Roman" panose="02020603050405020304" pitchFamily="18" charset="0"/>
                <a:cs typeface="Times New Roman" panose="02020603050405020304" pitchFamily="18" charset="0"/>
              </a:rPr>
              <a:t>２为负数，</a:t>
            </a:r>
            <a:r>
              <a:rPr lang="en-US" altLang="zh-CN" sz="1800" i="1" dirty="0">
                <a:latin typeface="Times New Roman" panose="02020603050405020304" pitchFamily="18" charset="0"/>
                <a:cs typeface="Times New Roman" panose="02020603050405020304" pitchFamily="18" charset="0"/>
              </a:rPr>
              <a:t>packs</a:t>
            </a:r>
            <a:r>
              <a:rPr lang="zh-CN" altLang="en-US" sz="1800" dirty="0">
                <a:latin typeface="Times New Roman" panose="02020603050405020304" pitchFamily="18" charset="0"/>
                <a:cs typeface="Times New Roman" panose="02020603050405020304" pitchFamily="18" charset="0"/>
              </a:rPr>
              <a:t>的系数极大，其符号都出乎意料。标准误也非常大，因此</a:t>
            </a:r>
            <a:r>
              <a:rPr lang="en-US" altLang="zh-CN" sz="1800" i="1" dirty="0">
                <a:latin typeface="Times New Roman" panose="02020603050405020304" pitchFamily="18" charset="0"/>
                <a:cs typeface="Times New Roman" panose="02020603050405020304" pitchFamily="18" charset="0"/>
              </a:rPr>
              <a:t>packs</a:t>
            </a:r>
            <a:r>
              <a:rPr lang="zh-CN" altLang="en-US" sz="1800" dirty="0">
                <a:latin typeface="Times New Roman" panose="02020603050405020304" pitchFamily="18" charset="0"/>
                <a:cs typeface="Times New Roman" panose="02020603050405020304" pitchFamily="18" charset="0"/>
              </a:rPr>
              <a:t>不显著 。 但因为</a:t>
            </a:r>
            <a:r>
              <a:rPr lang="en-US" altLang="zh-CN" sz="1800" i="1" dirty="0" err="1">
                <a:latin typeface="Times New Roman" panose="02020603050405020304" pitchFamily="18" charset="0"/>
                <a:cs typeface="Times New Roman" panose="02020603050405020304" pitchFamily="18" charset="0"/>
              </a:rPr>
              <a:t>cigprice</a:t>
            </a:r>
            <a:r>
              <a:rPr lang="zh-CN" altLang="en-US" sz="1800" dirty="0">
                <a:latin typeface="Times New Roman" panose="02020603050405020304" pitchFamily="18" charset="0"/>
                <a:cs typeface="Times New Roman" panose="02020603050405020304" pitchFamily="18" charset="0"/>
              </a:rPr>
              <a:t>不满足作为</a:t>
            </a:r>
            <a:r>
              <a:rPr lang="en-US" altLang="zh-CN" sz="1800" dirty="0">
                <a:latin typeface="Times New Roman" panose="02020603050405020304" pitchFamily="18" charset="0"/>
                <a:cs typeface="Times New Roman" panose="02020603050405020304" pitchFamily="18" charset="0"/>
              </a:rPr>
              <a:t>IV</a:t>
            </a:r>
            <a:r>
              <a:rPr lang="zh-CN" altLang="en-US" sz="1800" dirty="0">
                <a:latin typeface="Times New Roman" panose="02020603050405020304" pitchFamily="18" charset="0"/>
                <a:cs typeface="Times New Roman" panose="02020603050405020304" pitchFamily="18" charset="0"/>
              </a:rPr>
              <a:t>的要求（我们总可以检验） 即（</a:t>
            </a:r>
            <a:r>
              <a:rPr lang="en-US" altLang="zh-CN" sz="1800" dirty="0">
                <a:latin typeface="Times New Roman" panose="02020603050405020304" pitchFamily="18" charset="0"/>
                <a:cs typeface="Times New Roman" panose="02020603050405020304" pitchFamily="18" charset="0"/>
              </a:rPr>
              <a:t>15.5</a:t>
            </a:r>
            <a:r>
              <a:rPr lang="zh-CN" altLang="en-US" sz="1800" dirty="0">
                <a:latin typeface="Times New Roman" panose="02020603050405020304" pitchFamily="18" charset="0"/>
                <a:cs typeface="Times New Roman" panose="02020603050405020304" pitchFamily="18" charset="0"/>
              </a:rPr>
              <a:t>）中的假定，所以估计值没有意义 。</a:t>
            </a:r>
            <a:endParaRPr lang="en-US" altLang="zh-CN" sz="1800" dirty="0">
              <a:latin typeface="Times New Roman" panose="02020603050405020304" pitchFamily="18" charset="0"/>
              <a:cs typeface="Times New Roman" panose="02020603050405020304" pitchFamily="18" charset="0"/>
            </a:endParaRPr>
          </a:p>
          <a:p>
            <a:endParaRPr lang="en-US" altLang="zh-CN" sz="2000" dirty="0">
              <a:solidFill>
                <a:srgbClr val="23029A"/>
              </a:solidFill>
            </a:endParaRPr>
          </a:p>
        </p:txBody>
      </p:sp>
      <p:pic>
        <p:nvPicPr>
          <p:cNvPr id="25604" name="图片 1">
            <a:extLst>
              <a:ext uri="{FF2B5EF4-FFF2-40B4-BE49-F238E27FC236}">
                <a16:creationId xmlns:a16="http://schemas.microsoft.com/office/drawing/2014/main" id="{FA6E0141-B8AC-48F9-B781-E435F63A0F0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1384" y="2132856"/>
            <a:ext cx="11170605" cy="3552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a:extLst>
              <a:ext uri="{FF2B5EF4-FFF2-40B4-BE49-F238E27FC236}">
                <a16:creationId xmlns:a16="http://schemas.microsoft.com/office/drawing/2014/main" id="{61AA44F9-5DD1-4B36-92BA-A4686AEC67EC}"/>
              </a:ext>
            </a:extLst>
          </p:cNvPr>
          <p:cNvSpPr>
            <a:spLocks noGrp="1"/>
          </p:cNvSpPr>
          <p:nvPr>
            <p:ph type="title" idx="4294967295"/>
          </p:nvPr>
        </p:nvSpPr>
        <p:spPr>
          <a:xfrm>
            <a:off x="551384" y="1124744"/>
            <a:ext cx="8507412" cy="850900"/>
          </a:xfrm>
        </p:spPr>
        <p:txBody>
          <a:bodyPr/>
          <a:lstStyle/>
          <a:p>
            <a:pPr algn="l" eaLnBrk="1" hangingPunct="1"/>
            <a:r>
              <a:rPr lang="zh-CN" altLang="en-US" sz="3200" b="1" dirty="0">
                <a:solidFill>
                  <a:schemeClr val="tx1"/>
                </a:solidFill>
                <a:latin typeface="Times New Roman" panose="02020603050405020304" pitchFamily="18" charset="0"/>
                <a:cs typeface="Times New Roman" panose="02020603050405020304" pitchFamily="18" charset="0"/>
              </a:rPr>
              <a:t>一、动机：简单回归模型中的遗漏变量</a:t>
            </a:r>
            <a:endParaRPr lang="en-US" altLang="zh-CN" sz="3200" b="1" dirty="0">
              <a:solidFill>
                <a:schemeClr val="tx1"/>
              </a:solidFill>
              <a:latin typeface="Times New Roman" panose="02020603050405020304" pitchFamily="18" charset="0"/>
              <a:cs typeface="Times New Roman" panose="02020603050405020304" pitchFamily="18" charset="0"/>
            </a:endParaRPr>
          </a:p>
        </p:txBody>
      </p:sp>
      <p:sp>
        <p:nvSpPr>
          <p:cNvPr id="7171" name="内容占位符 2">
            <a:extLst>
              <a:ext uri="{FF2B5EF4-FFF2-40B4-BE49-F238E27FC236}">
                <a16:creationId xmlns:a16="http://schemas.microsoft.com/office/drawing/2014/main" id="{3F3B7F4C-33DD-4D2E-ABBC-06771FBE9D83}"/>
              </a:ext>
            </a:extLst>
          </p:cNvPr>
          <p:cNvSpPr>
            <a:spLocks noGrp="1"/>
          </p:cNvSpPr>
          <p:nvPr>
            <p:ph idx="4294967295"/>
          </p:nvPr>
        </p:nvSpPr>
        <p:spPr>
          <a:xfrm>
            <a:off x="695400" y="1975644"/>
            <a:ext cx="10945216" cy="4510460"/>
          </a:xfrm>
        </p:spPr>
        <p:txBody>
          <a:bodyPr/>
          <a:lstStyle/>
          <a:p>
            <a:pPr marL="0" indent="0">
              <a:buNone/>
              <a:defRPr/>
            </a:pPr>
            <a:r>
              <a:rPr lang="en-US" altLang="zh-CN" sz="2800" b="1" dirty="0">
                <a:latin typeface="Times New Roman" panose="02020603050405020304" pitchFamily="18" charset="0"/>
                <a:cs typeface="Times New Roman" panose="02020603050405020304" pitchFamily="18" charset="0"/>
              </a:rPr>
              <a:t>1. </a:t>
            </a:r>
            <a:r>
              <a:rPr lang="zh-CN" altLang="en-US" sz="2800" b="1" dirty="0">
                <a:latin typeface="Times New Roman" panose="02020603050405020304" pitchFamily="18" charset="0"/>
                <a:cs typeface="Times New Roman" panose="02020603050405020304" pitchFamily="18" charset="0"/>
              </a:rPr>
              <a:t>遗漏变量问题</a:t>
            </a:r>
            <a:endParaRPr lang="en-US" altLang="zh-CN" sz="2800" b="1" dirty="0">
              <a:latin typeface="Times New Roman" panose="02020603050405020304" pitchFamily="18" charset="0"/>
              <a:cs typeface="Times New Roman" panose="02020603050405020304" pitchFamily="18" charset="0"/>
            </a:endParaRPr>
          </a:p>
          <a:p>
            <a:pPr marL="0" indent="0">
              <a:buNone/>
              <a:defRPr/>
            </a:pPr>
            <a:r>
              <a:rPr lang="zh-CN" altLang="en-US" sz="2000" dirty="0">
                <a:latin typeface="Times New Roman" panose="02020603050405020304" pitchFamily="18" charset="0"/>
                <a:cs typeface="Times New Roman" panose="02020603050405020304" pitchFamily="18" charset="0"/>
              </a:rPr>
              <a:t>面对可能发生的遗漏变量偏误或无法观测的异方差性，迄今为止已讨论三种解决方案： </a:t>
            </a:r>
            <a:endParaRPr lang="en-US" altLang="zh-CN" sz="2000" dirty="0">
              <a:latin typeface="Times New Roman" panose="02020603050405020304" pitchFamily="18" charset="0"/>
              <a:cs typeface="Times New Roman" panose="02020603050405020304" pitchFamily="18" charset="0"/>
            </a:endParaRPr>
          </a:p>
          <a:p>
            <a:pPr marL="0" indent="0">
              <a:buNone/>
              <a:defRPr/>
            </a:pPr>
            <a:endParaRPr lang="en-US" altLang="zh-CN" sz="2000" dirty="0">
              <a:latin typeface="Times New Roman" panose="02020603050405020304" pitchFamily="18" charset="0"/>
              <a:cs typeface="Times New Roman" panose="02020603050405020304" pitchFamily="18" charset="0"/>
            </a:endParaRPr>
          </a:p>
          <a:p>
            <a:pPr marL="0" indent="0">
              <a:buNone/>
              <a:defRPr/>
            </a:pP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）可以忽略此问题，得到有偏而又不一致的估计量； </a:t>
            </a:r>
            <a:endParaRPr lang="en-US" altLang="zh-CN" sz="2000" dirty="0">
              <a:latin typeface="Times New Roman" panose="02020603050405020304" pitchFamily="18" charset="0"/>
              <a:cs typeface="Times New Roman" panose="02020603050405020304" pitchFamily="18" charset="0"/>
            </a:endParaRPr>
          </a:p>
          <a:p>
            <a:pPr marL="0" indent="0">
              <a:buNone/>
              <a:defRPr/>
            </a:pP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）可以尝试为无法观测的变量寻找并使用一个适宜的代理变量；</a:t>
            </a:r>
            <a:endParaRPr lang="en-US" altLang="zh-CN" sz="2000" dirty="0">
              <a:latin typeface="Times New Roman" panose="02020603050405020304" pitchFamily="18" charset="0"/>
              <a:cs typeface="Times New Roman" panose="02020603050405020304" pitchFamily="18" charset="0"/>
            </a:endParaRPr>
          </a:p>
          <a:p>
            <a:pPr marL="0" indent="0">
              <a:buNone/>
              <a:defRPr/>
            </a:pP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3</a:t>
            </a:r>
            <a:r>
              <a:rPr lang="zh-CN" altLang="en-US" sz="2000" dirty="0">
                <a:latin typeface="Times New Roman" panose="02020603050405020304" pitchFamily="18" charset="0"/>
                <a:cs typeface="Times New Roman" panose="02020603050405020304" pitchFamily="18" charset="0"/>
              </a:rPr>
              <a:t>）可以假定遗漏变量不随时间而变化，运用固定效应法或一阶差分法。若能把估计与关键参数的偏误方向一同给出，则第一个方案便令人满意。例如，如果说一个正参数的估计量有向零偏误，并且找到统计上显著的正估计值，那么也能从中得到一些结论。</a:t>
            </a:r>
            <a:endParaRPr lang="en-US" altLang="zh-CN" sz="2000" dirty="0">
              <a:latin typeface="Times New Roman" panose="02020603050405020304" pitchFamily="18" charset="0"/>
              <a:cs typeface="Times New Roman" panose="02020603050405020304" pitchFamily="18" charset="0"/>
            </a:endParaRPr>
          </a:p>
          <a:p>
            <a:pPr marL="0" indent="0">
              <a:buNone/>
              <a:defRPr/>
            </a:pP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4</a:t>
            </a:r>
            <a:r>
              <a:rPr lang="zh-CN" altLang="en-US" sz="2000" dirty="0">
                <a:latin typeface="Times New Roman" panose="02020603050405020304" pitchFamily="18" charset="0"/>
                <a:cs typeface="Times New Roman" panose="02020603050405020304" pitchFamily="18" charset="0"/>
              </a:rPr>
              <a:t>） 将无法观测的变量留在误差项中，但不用</a:t>
            </a:r>
            <a:r>
              <a:rPr lang="en-US" altLang="zh-CN" sz="2000" dirty="0">
                <a:latin typeface="Times New Roman" panose="02020603050405020304" pitchFamily="18" charset="0"/>
                <a:cs typeface="Times New Roman" panose="02020603050405020304" pitchFamily="18" charset="0"/>
              </a:rPr>
              <a:t>OLS</a:t>
            </a:r>
            <a:r>
              <a:rPr lang="zh-CN" altLang="en-US" sz="2000" dirty="0">
                <a:latin typeface="Times New Roman" panose="02020603050405020304" pitchFamily="18" charset="0"/>
                <a:cs typeface="Times New Roman" panose="02020603050405020304" pitchFamily="18" charset="0"/>
              </a:rPr>
              <a:t>估计模型，而是运用一种承认存在遗漏变量的估计方法。这便是工具变量法。</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内容占位符 2">
            <a:extLst>
              <a:ext uri="{FF2B5EF4-FFF2-40B4-BE49-F238E27FC236}">
                <a16:creationId xmlns:a16="http://schemas.microsoft.com/office/drawing/2014/main" id="{17B5ED24-F560-41FD-AE25-BE3499E8DC2A}"/>
              </a:ext>
            </a:extLst>
          </p:cNvPr>
          <p:cNvSpPr>
            <a:spLocks noGrp="1"/>
          </p:cNvSpPr>
          <p:nvPr>
            <p:ph idx="4294967295"/>
          </p:nvPr>
        </p:nvSpPr>
        <p:spPr>
          <a:xfrm>
            <a:off x="695400" y="1340768"/>
            <a:ext cx="7667550" cy="360511"/>
          </a:xfrm>
        </p:spPr>
        <p:txBody>
          <a:bodyPr/>
          <a:lstStyle/>
          <a:p>
            <a:pPr marL="0" indent="0">
              <a:buNone/>
            </a:pPr>
            <a:r>
              <a:rPr lang="en-US" altLang="zh-CN" sz="2400" b="1" dirty="0">
                <a:latin typeface="Times New Roman" panose="02020603050405020304" pitchFamily="18" charset="0"/>
                <a:cs typeface="Times New Roman" panose="02020603050405020304" pitchFamily="18" charset="0"/>
              </a:rPr>
              <a:t>6</a:t>
            </a:r>
            <a:r>
              <a:rPr lang="zh-CN" altLang="en-US" sz="2400" b="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IV </a:t>
            </a:r>
            <a:r>
              <a:rPr lang="zh-TW" altLang="en-US" sz="2400" b="1" dirty="0">
                <a:latin typeface="Times New Roman" panose="02020603050405020304" pitchFamily="18" charset="0"/>
                <a:ea typeface="宋体" panose="02010600030101010101" pitchFamily="2" charset="-122"/>
                <a:cs typeface="Times New Roman" panose="02020603050405020304" pitchFamily="18" charset="0"/>
              </a:rPr>
              <a:t>估计后计算</a:t>
            </a:r>
            <a:r>
              <a:rPr lang="en-US" altLang="zh-TW" sz="2400" b="1" dirty="0">
                <a:latin typeface="Times New Roman" panose="02020603050405020304" pitchFamily="18" charset="0"/>
                <a:ea typeface="宋体" panose="02010600030101010101" pitchFamily="2" charset="-122"/>
                <a:cs typeface="Times New Roman" panose="02020603050405020304" pitchFamily="18" charset="0"/>
              </a:rPr>
              <a:t>R</a:t>
            </a:r>
            <a:r>
              <a:rPr lang="en-US" altLang="zh-TW" sz="2400" b="1" baseline="30000" dirty="0">
                <a:latin typeface="Times New Roman" panose="02020603050405020304" pitchFamily="18" charset="0"/>
                <a:ea typeface="宋体" panose="02010600030101010101" pitchFamily="2" charset="-122"/>
                <a:cs typeface="Times New Roman" panose="02020603050405020304" pitchFamily="18" charset="0"/>
              </a:rPr>
              <a:t>2</a:t>
            </a:r>
            <a:endParaRPr lang="en-US" altLang="zh-CN" sz="2400" b="1" baseline="30000" dirty="0">
              <a:latin typeface="Times New Roman" panose="02020603050405020304" pitchFamily="18" charset="0"/>
              <a:cs typeface="Times New Roman" panose="02020603050405020304" pitchFamily="18" charset="0"/>
            </a:endParaRPr>
          </a:p>
        </p:txBody>
      </p:sp>
      <p:pic>
        <p:nvPicPr>
          <p:cNvPr id="26628" name="图片 1">
            <a:extLst>
              <a:ext uri="{FF2B5EF4-FFF2-40B4-BE49-F238E27FC236}">
                <a16:creationId xmlns:a16="http://schemas.microsoft.com/office/drawing/2014/main" id="{D944F45C-CF42-4A2B-85D1-EF6F631018C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4486" y="1772816"/>
            <a:ext cx="11229062" cy="1224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图片 2">
            <a:extLst>
              <a:ext uri="{FF2B5EF4-FFF2-40B4-BE49-F238E27FC236}">
                <a16:creationId xmlns:a16="http://schemas.microsoft.com/office/drawing/2014/main" id="{C8350B19-7BC8-4C83-8F1C-39FF6F81FFF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5400" y="3007456"/>
            <a:ext cx="11164086" cy="1861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a:extLst>
              <a:ext uri="{FF2B5EF4-FFF2-40B4-BE49-F238E27FC236}">
                <a16:creationId xmlns:a16="http://schemas.microsoft.com/office/drawing/2014/main" id="{54E0B466-9B02-4F6F-A99C-2C9BD0253A1F}"/>
              </a:ext>
            </a:extLst>
          </p:cNvPr>
          <p:cNvSpPr>
            <a:spLocks noGrp="1"/>
          </p:cNvSpPr>
          <p:nvPr>
            <p:ph type="title" idx="4294967295"/>
          </p:nvPr>
        </p:nvSpPr>
        <p:spPr>
          <a:xfrm>
            <a:off x="695400" y="1134492"/>
            <a:ext cx="9667800" cy="710332"/>
          </a:xfrm>
        </p:spPr>
        <p:txBody>
          <a:bodyPr/>
          <a:lstStyle/>
          <a:p>
            <a:pPr algn="l"/>
            <a:r>
              <a:rPr lang="zh-CN" altLang="en-US" sz="4000" b="1" dirty="0">
                <a:solidFill>
                  <a:schemeClr val="tx1"/>
                </a:solidFill>
                <a:latin typeface="Times New Roman" panose="02020603050405020304" pitchFamily="18" charset="0"/>
                <a:cs typeface="Times New Roman" panose="02020603050405020304" pitchFamily="18" charset="0"/>
              </a:rPr>
              <a:t>二、多元回归模型的</a:t>
            </a:r>
            <a:r>
              <a:rPr lang="en-US" altLang="zh-CN" sz="4000" b="1" dirty="0">
                <a:solidFill>
                  <a:schemeClr val="tx1"/>
                </a:solidFill>
                <a:latin typeface="Times New Roman" panose="02020603050405020304" pitchFamily="18" charset="0"/>
                <a:cs typeface="Times New Roman" panose="02020603050405020304" pitchFamily="18" charset="0"/>
              </a:rPr>
              <a:t>IV</a:t>
            </a:r>
            <a:r>
              <a:rPr lang="zh-CN" altLang="en-US" sz="4000" b="1" dirty="0">
                <a:solidFill>
                  <a:schemeClr val="tx1"/>
                </a:solidFill>
                <a:latin typeface="Times New Roman" panose="02020603050405020304" pitchFamily="18" charset="0"/>
                <a:cs typeface="Times New Roman" panose="02020603050405020304" pitchFamily="18" charset="0"/>
              </a:rPr>
              <a:t>估计</a:t>
            </a:r>
          </a:p>
        </p:txBody>
      </p:sp>
      <p:sp>
        <p:nvSpPr>
          <p:cNvPr id="27651" name="内容占位符 2">
            <a:extLst>
              <a:ext uri="{FF2B5EF4-FFF2-40B4-BE49-F238E27FC236}">
                <a16:creationId xmlns:a16="http://schemas.microsoft.com/office/drawing/2014/main" id="{7208096B-DB93-40E5-BC34-88C80DECA467}"/>
              </a:ext>
            </a:extLst>
          </p:cNvPr>
          <p:cNvSpPr>
            <a:spLocks noGrp="1"/>
          </p:cNvSpPr>
          <p:nvPr>
            <p:ph idx="4294967295"/>
          </p:nvPr>
        </p:nvSpPr>
        <p:spPr>
          <a:xfrm>
            <a:off x="767408" y="1814837"/>
            <a:ext cx="8642350" cy="415429"/>
          </a:xfrm>
        </p:spPr>
        <p:txBody>
          <a:bodyPr/>
          <a:lstStyle/>
          <a:p>
            <a:pPr marL="0" indent="0">
              <a:buNone/>
            </a:pPr>
            <a:r>
              <a:rPr lang="en-US" altLang="zh-CN" sz="2400" b="1" dirty="0">
                <a:latin typeface="Times New Roman" panose="02020603050405020304" pitchFamily="18" charset="0"/>
                <a:cs typeface="Times New Roman" panose="02020603050405020304" pitchFamily="18" charset="0"/>
              </a:rPr>
              <a:t>1</a:t>
            </a:r>
            <a:r>
              <a:rPr lang="zh-CN" altLang="en-US" sz="2400" b="1" dirty="0"/>
              <a:t>、结构方程</a:t>
            </a:r>
            <a:endParaRPr lang="zh-CN" altLang="en-US" dirty="0"/>
          </a:p>
        </p:txBody>
      </p:sp>
      <p:pic>
        <p:nvPicPr>
          <p:cNvPr id="27652" name="图片 1">
            <a:extLst>
              <a:ext uri="{FF2B5EF4-FFF2-40B4-BE49-F238E27FC236}">
                <a16:creationId xmlns:a16="http://schemas.microsoft.com/office/drawing/2014/main" id="{E56BE28A-93A9-4C84-A7AE-FB35E8C532A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7408" y="2276872"/>
            <a:ext cx="10903278" cy="403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6" name="图片 1">
            <a:extLst>
              <a:ext uri="{FF2B5EF4-FFF2-40B4-BE49-F238E27FC236}">
                <a16:creationId xmlns:a16="http://schemas.microsoft.com/office/drawing/2014/main" id="{1BE9C1CD-F081-4971-8159-46C518A0AE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3097" y="1340768"/>
            <a:ext cx="11325806" cy="5040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4" name="图片 1">
            <a:extLst>
              <a:ext uri="{FF2B5EF4-FFF2-40B4-BE49-F238E27FC236}">
                <a16:creationId xmlns:a16="http://schemas.microsoft.com/office/drawing/2014/main" id="{EFA73703-39C7-4BD5-8339-674C27EAC35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5400" y="1700808"/>
            <a:ext cx="11185885" cy="316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内容占位符 1">
            <a:extLst>
              <a:ext uri="{FF2B5EF4-FFF2-40B4-BE49-F238E27FC236}">
                <a16:creationId xmlns:a16="http://schemas.microsoft.com/office/drawing/2014/main" id="{16DE4C27-3020-486C-8C32-2D46D14C07D1}"/>
              </a:ext>
            </a:extLst>
          </p:cNvPr>
          <p:cNvSpPr>
            <a:spLocks noGrp="1"/>
          </p:cNvSpPr>
          <p:nvPr>
            <p:ph idx="4294967295"/>
          </p:nvPr>
        </p:nvSpPr>
        <p:spPr>
          <a:xfrm>
            <a:off x="695400" y="1268760"/>
            <a:ext cx="8229600" cy="503510"/>
          </a:xfrm>
        </p:spPr>
        <p:txBody>
          <a:bodyPr/>
          <a:lstStyle/>
          <a:p>
            <a:pPr marL="0" indent="0">
              <a:buNone/>
            </a:pPr>
            <a:r>
              <a:rPr lang="en-US" altLang="zh-CN" sz="2400" b="1" dirty="0">
                <a:latin typeface="Times New Roman" panose="02020603050405020304" pitchFamily="18" charset="0"/>
                <a:cs typeface="Times New Roman" panose="02020603050405020304" pitchFamily="18" charset="0"/>
              </a:rPr>
              <a:t>2</a:t>
            </a:r>
            <a:r>
              <a:rPr lang="zh-CN" altLang="en-US" sz="2400" b="1" dirty="0"/>
              <a:t>、简约方程</a:t>
            </a:r>
            <a:endParaRPr lang="zh-CN" altLang="en-US" sz="2400" dirty="0"/>
          </a:p>
        </p:txBody>
      </p:sp>
      <p:pic>
        <p:nvPicPr>
          <p:cNvPr id="31748" name="图片 1">
            <a:extLst>
              <a:ext uri="{FF2B5EF4-FFF2-40B4-BE49-F238E27FC236}">
                <a16:creationId xmlns:a16="http://schemas.microsoft.com/office/drawing/2014/main" id="{BA924F83-064B-4BA1-B040-7F174A36136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5400" y="1807180"/>
            <a:ext cx="11193037" cy="4286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图片 1">
            <a:extLst>
              <a:ext uri="{FF2B5EF4-FFF2-40B4-BE49-F238E27FC236}">
                <a16:creationId xmlns:a16="http://schemas.microsoft.com/office/drawing/2014/main" id="{2867B4F3-E9CE-4B22-8F32-DD15634D9F5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1384" y="1484784"/>
            <a:ext cx="11244363" cy="4536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6" name="图片 1">
            <a:extLst>
              <a:ext uri="{FF2B5EF4-FFF2-40B4-BE49-F238E27FC236}">
                <a16:creationId xmlns:a16="http://schemas.microsoft.com/office/drawing/2014/main" id="{1B69DF73-C99D-4797-9055-1C4890DD76D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5400" y="1844824"/>
            <a:ext cx="11280071" cy="3456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图片 1">
            <a:extLst>
              <a:ext uri="{FF2B5EF4-FFF2-40B4-BE49-F238E27FC236}">
                <a16:creationId xmlns:a16="http://schemas.microsoft.com/office/drawing/2014/main" id="{89EBD3BB-6AA8-4D28-8EA6-39BAC9AC08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5360" y="1412776"/>
            <a:ext cx="11764335" cy="4464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4" name="图片 1">
            <a:extLst>
              <a:ext uri="{FF2B5EF4-FFF2-40B4-BE49-F238E27FC236}">
                <a16:creationId xmlns:a16="http://schemas.microsoft.com/office/drawing/2014/main" id="{0F040CBF-603B-443B-A74C-272503055F7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5360" y="1556792"/>
            <a:ext cx="11658704" cy="3744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8" name="图片 1">
            <a:extLst>
              <a:ext uri="{FF2B5EF4-FFF2-40B4-BE49-F238E27FC236}">
                <a16:creationId xmlns:a16="http://schemas.microsoft.com/office/drawing/2014/main" id="{3E20CFDD-ADCA-4CE0-A06E-4BA75CFE69D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9415" y="1412776"/>
            <a:ext cx="10809663" cy="316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图片 2">
            <a:extLst>
              <a:ext uri="{FF2B5EF4-FFF2-40B4-BE49-F238E27FC236}">
                <a16:creationId xmlns:a16="http://schemas.microsoft.com/office/drawing/2014/main" id="{CF602ABA-7069-4005-A16F-DA918C121F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1658" y="4581526"/>
            <a:ext cx="10585176" cy="784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内容占位符 2">
            <a:extLst>
              <a:ext uri="{FF2B5EF4-FFF2-40B4-BE49-F238E27FC236}">
                <a16:creationId xmlns:a16="http://schemas.microsoft.com/office/drawing/2014/main" id="{FEB3DB9B-FC7C-4F9B-BCBB-41EF8A46FFCD}"/>
              </a:ext>
            </a:extLst>
          </p:cNvPr>
          <p:cNvSpPr>
            <a:spLocks noGrp="1"/>
          </p:cNvSpPr>
          <p:nvPr>
            <p:ph idx="4294967295"/>
          </p:nvPr>
        </p:nvSpPr>
        <p:spPr>
          <a:xfrm>
            <a:off x="623392" y="1341439"/>
            <a:ext cx="7606208" cy="503386"/>
          </a:xfrm>
        </p:spPr>
        <p:txBody>
          <a:bodyPr/>
          <a:lstStyle/>
          <a:p>
            <a:pPr marL="0" indent="0">
              <a:buNone/>
            </a:pPr>
            <a:r>
              <a:rPr lang="en-US" altLang="zh-CN" sz="2800" b="1" dirty="0">
                <a:latin typeface="Times New Roman" panose="02020603050405020304" pitchFamily="18" charset="0"/>
                <a:cs typeface="Times New Roman" panose="02020603050405020304" pitchFamily="18" charset="0"/>
              </a:rPr>
              <a:t>2</a:t>
            </a:r>
            <a:r>
              <a:rPr lang="zh-CN" altLang="en-US" sz="2800" b="1" dirty="0">
                <a:latin typeface="Times New Roman" panose="02020603050405020304" pitchFamily="18" charset="0"/>
                <a:cs typeface="Times New Roman" panose="02020603050405020304" pitchFamily="18" charset="0"/>
              </a:rPr>
              <a:t>、工具变量法的含义</a:t>
            </a:r>
            <a:endParaRPr lang="en-US" altLang="zh-CN" sz="2800" b="1" dirty="0">
              <a:latin typeface="Times New Roman" panose="02020603050405020304" pitchFamily="18" charset="0"/>
              <a:cs typeface="Times New Roman" panose="02020603050405020304" pitchFamily="18" charset="0"/>
            </a:endParaRPr>
          </a:p>
        </p:txBody>
      </p:sp>
      <p:pic>
        <p:nvPicPr>
          <p:cNvPr id="8196" name="图片 1">
            <a:extLst>
              <a:ext uri="{FF2B5EF4-FFF2-40B4-BE49-F238E27FC236}">
                <a16:creationId xmlns:a16="http://schemas.microsoft.com/office/drawing/2014/main" id="{7C6DE18D-A4E2-4946-994D-B48E05BA3AF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3122" y="2060848"/>
            <a:ext cx="11112949" cy="3600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a:extLst>
              <a:ext uri="{FF2B5EF4-FFF2-40B4-BE49-F238E27FC236}">
                <a16:creationId xmlns:a16="http://schemas.microsoft.com/office/drawing/2014/main" id="{81F26AB0-7E05-43E2-8312-495B5B036352}"/>
              </a:ext>
            </a:extLst>
          </p:cNvPr>
          <p:cNvSpPr>
            <a:spLocks noGrp="1"/>
          </p:cNvSpPr>
          <p:nvPr>
            <p:ph type="title" idx="4294967295"/>
          </p:nvPr>
        </p:nvSpPr>
        <p:spPr>
          <a:xfrm>
            <a:off x="695399" y="1117451"/>
            <a:ext cx="10657185" cy="727373"/>
          </a:xfrm>
        </p:spPr>
        <p:txBody>
          <a:bodyPr/>
          <a:lstStyle/>
          <a:p>
            <a:pPr algn="l"/>
            <a:r>
              <a:rPr lang="zh-CN" altLang="en-US" sz="3600" b="1" dirty="0">
                <a:solidFill>
                  <a:schemeClr val="tx1"/>
                </a:solidFill>
              </a:rPr>
              <a:t>三、两阶段最小二乘法</a:t>
            </a:r>
          </a:p>
        </p:txBody>
      </p:sp>
      <p:sp>
        <p:nvSpPr>
          <p:cNvPr id="37891" name="内容占位符 2">
            <a:extLst>
              <a:ext uri="{FF2B5EF4-FFF2-40B4-BE49-F238E27FC236}">
                <a16:creationId xmlns:a16="http://schemas.microsoft.com/office/drawing/2014/main" id="{7D9A8929-BEAA-4C54-A5DF-E55C9A26012A}"/>
              </a:ext>
            </a:extLst>
          </p:cNvPr>
          <p:cNvSpPr>
            <a:spLocks noGrp="1"/>
          </p:cNvSpPr>
          <p:nvPr>
            <p:ph idx="4294967295"/>
          </p:nvPr>
        </p:nvSpPr>
        <p:spPr>
          <a:xfrm>
            <a:off x="767408" y="1768660"/>
            <a:ext cx="8229600" cy="576411"/>
          </a:xfrm>
        </p:spPr>
        <p:txBody>
          <a:bodyPr/>
          <a:lstStyle/>
          <a:p>
            <a:pPr marL="0" indent="0">
              <a:buNone/>
            </a:pPr>
            <a:r>
              <a:rPr lang="en-US" altLang="zh-CN" sz="2400" b="1" dirty="0">
                <a:latin typeface="Times New Roman" panose="02020603050405020304" pitchFamily="18" charset="0"/>
                <a:cs typeface="Times New Roman" panose="02020603050405020304" pitchFamily="18" charset="0"/>
              </a:rPr>
              <a:t>1</a:t>
            </a:r>
            <a:r>
              <a:rPr lang="zh-CN" altLang="en-US" sz="2400" b="1" dirty="0">
                <a:latin typeface="Times New Roman" panose="02020603050405020304" pitchFamily="18" charset="0"/>
                <a:cs typeface="Times New Roman" panose="02020603050405020304" pitchFamily="18" charset="0"/>
              </a:rPr>
              <a:t>、单个内生解释变量</a:t>
            </a:r>
            <a:endParaRPr lang="en-US" altLang="zh-CN" sz="2400" b="1" dirty="0">
              <a:latin typeface="Times New Roman" panose="02020603050405020304" pitchFamily="18" charset="0"/>
              <a:cs typeface="Times New Roman" panose="02020603050405020304" pitchFamily="18" charset="0"/>
            </a:endParaRPr>
          </a:p>
        </p:txBody>
      </p:sp>
      <p:pic>
        <p:nvPicPr>
          <p:cNvPr id="37892" name="图片 1">
            <a:extLst>
              <a:ext uri="{FF2B5EF4-FFF2-40B4-BE49-F238E27FC236}">
                <a16:creationId xmlns:a16="http://schemas.microsoft.com/office/drawing/2014/main" id="{39CC8DB3-956B-4D1F-B584-3C424A75248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7448" y="2204864"/>
            <a:ext cx="10094304" cy="4536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6" name="图片 1">
            <a:extLst>
              <a:ext uri="{FF2B5EF4-FFF2-40B4-BE49-F238E27FC236}">
                <a16:creationId xmlns:a16="http://schemas.microsoft.com/office/drawing/2014/main" id="{7FD55F9D-2B91-4DBD-8565-3DDA475A67B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47428" y="1196752"/>
            <a:ext cx="10513167" cy="841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图片 2">
            <a:extLst>
              <a:ext uri="{FF2B5EF4-FFF2-40B4-BE49-F238E27FC236}">
                <a16:creationId xmlns:a16="http://schemas.microsoft.com/office/drawing/2014/main" id="{A3F64BE7-D58F-430F-8109-E37AD97D162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1424" y="2060848"/>
            <a:ext cx="10585176" cy="4602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0" name="图片 1">
            <a:extLst>
              <a:ext uri="{FF2B5EF4-FFF2-40B4-BE49-F238E27FC236}">
                <a16:creationId xmlns:a16="http://schemas.microsoft.com/office/drawing/2014/main" id="{1C079CA1-BB0D-4346-8CF9-44613BC58BB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7211" y="1340817"/>
            <a:ext cx="11557578" cy="4680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4" name="图片 2">
            <a:extLst>
              <a:ext uri="{FF2B5EF4-FFF2-40B4-BE49-F238E27FC236}">
                <a16:creationId xmlns:a16="http://schemas.microsoft.com/office/drawing/2014/main" id="{CA9E8DD7-0543-4A27-B008-B8018805855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1384" y="1340768"/>
            <a:ext cx="11348718" cy="496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内容占位符 2">
            <a:extLst>
              <a:ext uri="{FF2B5EF4-FFF2-40B4-BE49-F238E27FC236}">
                <a16:creationId xmlns:a16="http://schemas.microsoft.com/office/drawing/2014/main" id="{77B9DDF7-E7A5-4D9C-8C35-1C77A80A4E70}"/>
              </a:ext>
            </a:extLst>
          </p:cNvPr>
          <p:cNvSpPr>
            <a:spLocks noGrp="1"/>
          </p:cNvSpPr>
          <p:nvPr>
            <p:ph idx="4294967295"/>
          </p:nvPr>
        </p:nvSpPr>
        <p:spPr>
          <a:xfrm>
            <a:off x="335360" y="1268760"/>
            <a:ext cx="8229600" cy="432519"/>
          </a:xfrm>
        </p:spPr>
        <p:txBody>
          <a:bodyPr/>
          <a:lstStyle/>
          <a:p>
            <a:pPr marL="0" indent="0">
              <a:buNone/>
            </a:pPr>
            <a:r>
              <a:rPr lang="zh-CN" altLang="en-US" sz="2400" b="1" dirty="0">
                <a:latin typeface="Times New Roman" panose="02020603050405020304" pitchFamily="18" charset="0"/>
                <a:cs typeface="Times New Roman" panose="02020603050405020304" pitchFamily="18" charset="0"/>
              </a:rPr>
              <a:t>例</a:t>
            </a:r>
            <a:r>
              <a:rPr lang="en-US" altLang="zh-CN" sz="2400" b="1" dirty="0">
                <a:latin typeface="Times New Roman" panose="02020603050405020304" pitchFamily="18" charset="0"/>
                <a:cs typeface="Times New Roman" panose="02020603050405020304" pitchFamily="18" charset="0"/>
              </a:rPr>
              <a:t>15.5 </a:t>
            </a:r>
            <a:r>
              <a:rPr lang="zh-CN" altLang="en-US" sz="2400" b="1" dirty="0">
                <a:latin typeface="Times New Roman" panose="02020603050405020304" pitchFamily="18" charset="0"/>
                <a:cs typeface="Times New Roman" panose="02020603050405020304" pitchFamily="18" charset="0"/>
              </a:rPr>
              <a:t>职业女性的教育回报</a:t>
            </a:r>
          </a:p>
        </p:txBody>
      </p:sp>
      <p:pic>
        <p:nvPicPr>
          <p:cNvPr id="41988" name="图片 2">
            <a:extLst>
              <a:ext uri="{FF2B5EF4-FFF2-40B4-BE49-F238E27FC236}">
                <a16:creationId xmlns:a16="http://schemas.microsoft.com/office/drawing/2014/main" id="{0324DCF8-C35B-417D-963A-E04D02A9799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7368" y="1988840"/>
            <a:ext cx="11581308" cy="316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内容占位符 2">
            <a:extLst>
              <a:ext uri="{FF2B5EF4-FFF2-40B4-BE49-F238E27FC236}">
                <a16:creationId xmlns:a16="http://schemas.microsoft.com/office/drawing/2014/main" id="{BBB87999-808A-4A11-8558-2488E81EDD99}"/>
              </a:ext>
            </a:extLst>
          </p:cNvPr>
          <p:cNvSpPr>
            <a:spLocks noGrp="1"/>
          </p:cNvSpPr>
          <p:nvPr>
            <p:ph idx="4294967295"/>
          </p:nvPr>
        </p:nvSpPr>
        <p:spPr>
          <a:xfrm>
            <a:off x="551384" y="1268760"/>
            <a:ext cx="7678216" cy="499194"/>
          </a:xfrm>
        </p:spPr>
        <p:txBody>
          <a:bodyPr/>
          <a:lstStyle/>
          <a:p>
            <a:pPr marL="0" indent="0">
              <a:buNone/>
            </a:pPr>
            <a:r>
              <a:rPr lang="en-US" altLang="zh-CN" sz="2400" b="1" dirty="0">
                <a:latin typeface="Times New Roman" panose="02020603050405020304" pitchFamily="18" charset="0"/>
                <a:cs typeface="Times New Roman" panose="02020603050405020304" pitchFamily="18" charset="0"/>
              </a:rPr>
              <a:t>2</a:t>
            </a:r>
            <a:r>
              <a:rPr lang="zh-CN" altLang="en-US" sz="2400" b="1" dirty="0">
                <a:latin typeface="Times New Roman" panose="02020603050405020304" pitchFamily="18" charset="0"/>
                <a:cs typeface="Times New Roman" panose="02020603050405020304" pitchFamily="18" charset="0"/>
              </a:rPr>
              <a:t>、多重共线性与</a:t>
            </a:r>
            <a:r>
              <a:rPr lang="en-US" altLang="zh-CN" sz="2400" b="1" dirty="0">
                <a:latin typeface="Times New Roman" panose="02020603050405020304" pitchFamily="18" charset="0"/>
                <a:cs typeface="Times New Roman" panose="02020603050405020304" pitchFamily="18" charset="0"/>
              </a:rPr>
              <a:t>2SLS</a:t>
            </a:r>
          </a:p>
        </p:txBody>
      </p:sp>
      <p:pic>
        <p:nvPicPr>
          <p:cNvPr id="43012" name="图片 1">
            <a:extLst>
              <a:ext uri="{FF2B5EF4-FFF2-40B4-BE49-F238E27FC236}">
                <a16:creationId xmlns:a16="http://schemas.microsoft.com/office/drawing/2014/main" id="{AC53786B-21FD-441C-BE27-0F8D4B44753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2604" y="1749676"/>
            <a:ext cx="11068012" cy="4248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6" name="图片 1">
            <a:extLst>
              <a:ext uri="{FF2B5EF4-FFF2-40B4-BE49-F238E27FC236}">
                <a16:creationId xmlns:a16="http://schemas.microsoft.com/office/drawing/2014/main" id="{85B939C0-DDFC-42B1-9A7A-2123E4CE529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556792"/>
            <a:ext cx="11625937" cy="288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内容占位符 2">
            <a:extLst>
              <a:ext uri="{FF2B5EF4-FFF2-40B4-BE49-F238E27FC236}">
                <a16:creationId xmlns:a16="http://schemas.microsoft.com/office/drawing/2014/main" id="{3C4F1582-FC5F-4EDD-8678-0449F9810B44}"/>
              </a:ext>
            </a:extLst>
          </p:cNvPr>
          <p:cNvSpPr>
            <a:spLocks noGrp="1"/>
          </p:cNvSpPr>
          <p:nvPr>
            <p:ph idx="4294967295"/>
          </p:nvPr>
        </p:nvSpPr>
        <p:spPr>
          <a:xfrm>
            <a:off x="695400" y="1252686"/>
            <a:ext cx="8229600" cy="504527"/>
          </a:xfrm>
        </p:spPr>
        <p:txBody>
          <a:bodyPr/>
          <a:lstStyle/>
          <a:p>
            <a:pPr marL="0" indent="0">
              <a:buNone/>
            </a:pPr>
            <a:r>
              <a:rPr lang="en-US" altLang="zh-CN" sz="2400" b="1" dirty="0">
                <a:latin typeface="Times New Roman" panose="02020603050405020304" pitchFamily="18" charset="0"/>
                <a:cs typeface="Times New Roman" panose="02020603050405020304" pitchFamily="18" charset="0"/>
              </a:rPr>
              <a:t>3. </a:t>
            </a:r>
            <a:r>
              <a:rPr lang="zh-CN" altLang="en-US" sz="2400" b="1" dirty="0">
                <a:latin typeface="Times New Roman" panose="02020603050405020304" pitchFamily="18" charset="0"/>
                <a:cs typeface="Times New Roman" panose="02020603050405020304" pitchFamily="18" charset="0"/>
              </a:rPr>
              <a:t>检测弱工具变量</a:t>
            </a:r>
            <a:endParaRPr lang="en-US" altLang="zh-CN" sz="2400" b="1" dirty="0">
              <a:latin typeface="Times New Roman" panose="02020603050405020304" pitchFamily="18" charset="0"/>
              <a:cs typeface="Times New Roman" panose="02020603050405020304" pitchFamily="18" charset="0"/>
            </a:endParaRPr>
          </a:p>
          <a:p>
            <a:pPr marL="0" indent="0">
              <a:buNone/>
            </a:pPr>
            <a:endParaRPr lang="en-US" altLang="zh-CN" sz="2400" dirty="0"/>
          </a:p>
        </p:txBody>
      </p:sp>
      <p:pic>
        <p:nvPicPr>
          <p:cNvPr id="45060" name="图片 1">
            <a:extLst>
              <a:ext uri="{FF2B5EF4-FFF2-40B4-BE49-F238E27FC236}">
                <a16:creationId xmlns:a16="http://schemas.microsoft.com/office/drawing/2014/main" id="{CB1E9974-326A-4783-8C65-CA8EC43FBB4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5399" y="1757212"/>
            <a:ext cx="11062315" cy="4120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4" name="图片 1">
            <a:extLst>
              <a:ext uri="{FF2B5EF4-FFF2-40B4-BE49-F238E27FC236}">
                <a16:creationId xmlns:a16="http://schemas.microsoft.com/office/drawing/2014/main" id="{37F82074-F151-4083-98FC-EEFD9121644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9376" y="1412776"/>
            <a:ext cx="11449272" cy="4896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图片 1">
            <a:extLst>
              <a:ext uri="{FF2B5EF4-FFF2-40B4-BE49-F238E27FC236}">
                <a16:creationId xmlns:a16="http://schemas.microsoft.com/office/drawing/2014/main" id="{36876BC7-C5C0-4CF1-A76F-A4F4213FA4C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5400" y="1268760"/>
            <a:ext cx="10950525" cy="5112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图片 2">
            <a:extLst>
              <a:ext uri="{FF2B5EF4-FFF2-40B4-BE49-F238E27FC236}">
                <a16:creationId xmlns:a16="http://schemas.microsoft.com/office/drawing/2014/main" id="{712F72B4-BFF6-46AE-A96B-1285923907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59496" y="1196752"/>
            <a:ext cx="9073008" cy="552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内容占位符 2">
            <a:extLst>
              <a:ext uri="{FF2B5EF4-FFF2-40B4-BE49-F238E27FC236}">
                <a16:creationId xmlns:a16="http://schemas.microsoft.com/office/drawing/2014/main" id="{55368D33-6C6A-4313-81AE-04A21D54F4F3}"/>
              </a:ext>
            </a:extLst>
          </p:cNvPr>
          <p:cNvSpPr>
            <a:spLocks noGrp="1"/>
          </p:cNvSpPr>
          <p:nvPr>
            <p:ph idx="4294967295"/>
          </p:nvPr>
        </p:nvSpPr>
        <p:spPr>
          <a:xfrm>
            <a:off x="551384" y="1268760"/>
            <a:ext cx="10873208" cy="864096"/>
          </a:xfrm>
        </p:spPr>
        <p:txBody>
          <a:bodyPr/>
          <a:lstStyle/>
          <a:p>
            <a:pPr marL="0" indent="0">
              <a:buNone/>
              <a:defRPr/>
            </a:pPr>
            <a:r>
              <a:rPr lang="en-US" altLang="zh-CN" sz="2400" b="1" dirty="0">
                <a:latin typeface="Times New Roman" panose="02020603050405020304" pitchFamily="18" charset="0"/>
                <a:cs typeface="Times New Roman" panose="02020603050405020304" pitchFamily="18" charset="0"/>
              </a:rPr>
              <a:t>4</a:t>
            </a:r>
            <a:r>
              <a:rPr lang="zh-CN" altLang="en-US" sz="2400" b="1" dirty="0">
                <a:latin typeface="Times New Roman" panose="02020603050405020304" pitchFamily="18" charset="0"/>
                <a:cs typeface="Times New Roman" panose="02020603050405020304" pitchFamily="18" charset="0"/>
              </a:rPr>
              <a:t>、多个内生解释变量</a:t>
            </a:r>
            <a:endParaRPr lang="en-US" altLang="zh-CN" sz="2400" b="1" dirty="0">
              <a:latin typeface="Times New Roman" panose="02020603050405020304" pitchFamily="18" charset="0"/>
              <a:cs typeface="Times New Roman" panose="02020603050405020304" pitchFamily="18" charset="0"/>
            </a:endParaRPr>
          </a:p>
          <a:p>
            <a:pPr marL="0" indent="0">
              <a:buNone/>
              <a:defRPr/>
            </a:pPr>
            <a:r>
              <a:rPr lang="zh-CN" altLang="en-US" sz="1800" dirty="0"/>
              <a:t>两阶段最小二乘法也可应用于含有不止一个内生解释变量的模型中。例如，考虑模型</a:t>
            </a:r>
            <a:endParaRPr lang="en-US" altLang="zh-CN" sz="1800" dirty="0"/>
          </a:p>
          <a:p>
            <a:pPr>
              <a:defRPr/>
            </a:pPr>
            <a:endParaRPr lang="en-US" altLang="zh-CN" sz="1600" dirty="0"/>
          </a:p>
          <a:p>
            <a:pPr>
              <a:defRPr/>
            </a:pPr>
            <a:endParaRPr lang="en-US" altLang="zh-CN" sz="1600" dirty="0"/>
          </a:p>
          <a:p>
            <a:pPr marL="0" indent="0">
              <a:buNone/>
              <a:defRPr/>
            </a:pPr>
            <a:endParaRPr lang="en-US" altLang="zh-CN" sz="1600" dirty="0"/>
          </a:p>
          <a:p>
            <a:pPr>
              <a:defRPr/>
            </a:pPr>
            <a:endParaRPr lang="en-US" altLang="zh-CN" sz="1600" dirty="0"/>
          </a:p>
          <a:p>
            <a:pPr>
              <a:defRPr/>
            </a:pPr>
            <a:endParaRPr lang="en-US" altLang="zh-CN" sz="1600" dirty="0"/>
          </a:p>
          <a:p>
            <a:pPr>
              <a:defRPr/>
            </a:pPr>
            <a:endParaRPr lang="en-US" altLang="zh-CN" sz="1600" dirty="0"/>
          </a:p>
        </p:txBody>
      </p:sp>
      <p:pic>
        <p:nvPicPr>
          <p:cNvPr id="48132" name="图片 1">
            <a:extLst>
              <a:ext uri="{FF2B5EF4-FFF2-40B4-BE49-F238E27FC236}">
                <a16:creationId xmlns:a16="http://schemas.microsoft.com/office/drawing/2014/main" id="{C85585CF-B7D6-4ABC-86A8-7C5E7B86B5C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9376" y="1988839"/>
            <a:ext cx="11181577" cy="864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3" name="图片 2">
            <a:extLst>
              <a:ext uri="{FF2B5EF4-FFF2-40B4-BE49-F238E27FC236}">
                <a16:creationId xmlns:a16="http://schemas.microsoft.com/office/drawing/2014/main" id="{6A395335-97FB-4463-B757-FFBCFE0946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0843" y="2852934"/>
            <a:ext cx="11241710" cy="3181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内容占位符 2">
            <a:extLst>
              <a:ext uri="{FF2B5EF4-FFF2-40B4-BE49-F238E27FC236}">
                <a16:creationId xmlns:a16="http://schemas.microsoft.com/office/drawing/2014/main" id="{446F41B0-8617-402B-8CF1-BB4DE0473F82}"/>
              </a:ext>
            </a:extLst>
          </p:cNvPr>
          <p:cNvSpPr>
            <a:spLocks noGrp="1"/>
          </p:cNvSpPr>
          <p:nvPr>
            <p:ph idx="4294967295"/>
          </p:nvPr>
        </p:nvSpPr>
        <p:spPr>
          <a:xfrm>
            <a:off x="839416" y="1417638"/>
            <a:ext cx="10801200" cy="4708525"/>
          </a:xfrm>
        </p:spPr>
        <p:txBody>
          <a:bodyPr/>
          <a:lstStyle/>
          <a:p>
            <a:pPr marL="0" indent="0">
              <a:buNone/>
            </a:pPr>
            <a:r>
              <a:rPr lang="en-US" altLang="zh-CN" sz="2400" b="1" dirty="0">
                <a:solidFill>
                  <a:srgbClr val="23029A"/>
                </a:solidFill>
                <a:latin typeface="Times New Roman" panose="02020603050405020304" pitchFamily="18" charset="0"/>
                <a:cs typeface="Times New Roman" panose="02020603050405020304" pitchFamily="18" charset="0"/>
              </a:rPr>
              <a:t>4</a:t>
            </a:r>
            <a:r>
              <a:rPr lang="zh-CN" altLang="en-US" sz="2400" b="1" dirty="0">
                <a:solidFill>
                  <a:srgbClr val="23029A"/>
                </a:solidFill>
                <a:latin typeface="Times New Roman" panose="02020603050405020304" pitchFamily="18" charset="0"/>
                <a:cs typeface="Times New Roman" panose="02020603050405020304" pitchFamily="18" charset="0"/>
              </a:rPr>
              <a:t>、多个内生解释变量</a:t>
            </a:r>
            <a:r>
              <a:rPr lang="en-US" altLang="zh-CN" sz="2400" b="1" dirty="0">
                <a:solidFill>
                  <a:srgbClr val="23029A"/>
                </a:solidFill>
                <a:latin typeface="Times New Roman" panose="02020603050405020304" pitchFamily="18" charset="0"/>
                <a:cs typeface="Times New Roman" panose="02020603050405020304" pitchFamily="18" charset="0"/>
              </a:rPr>
              <a:t>-</a:t>
            </a:r>
            <a:r>
              <a:rPr lang="zh-CN" altLang="en-US" sz="2400" b="1" dirty="0">
                <a:solidFill>
                  <a:srgbClr val="23029A"/>
                </a:solidFill>
                <a:latin typeface="Times New Roman" panose="02020603050405020304" pitchFamily="18" charset="0"/>
                <a:cs typeface="Times New Roman" panose="02020603050405020304" pitchFamily="18" charset="0"/>
              </a:rPr>
              <a:t>续</a:t>
            </a:r>
            <a:endParaRPr lang="en-US" altLang="zh-CN" sz="2400" b="1" dirty="0">
              <a:solidFill>
                <a:srgbClr val="23029A"/>
              </a:solidFill>
              <a:latin typeface="Times New Roman" panose="02020603050405020304" pitchFamily="18" charset="0"/>
              <a:cs typeface="Times New Roman" panose="02020603050405020304" pitchFamily="18" charset="0"/>
            </a:endParaRPr>
          </a:p>
          <a:p>
            <a:pPr marL="0" indent="623888">
              <a:buNone/>
            </a:pPr>
            <a:r>
              <a:rPr lang="zh-CN" altLang="en-US" sz="2400" b="1" dirty="0">
                <a:latin typeface="Times New Roman" panose="02020603050405020304" pitchFamily="18" charset="0"/>
                <a:cs typeface="Times New Roman" panose="02020603050405020304" pitchFamily="18" charset="0"/>
              </a:rPr>
              <a:t>方程识别的阶条件：</a:t>
            </a:r>
            <a:r>
              <a:rPr lang="zh-CN" altLang="en-US" sz="2400" dirty="0"/>
              <a:t>需要被排斥的外生变量至少与结构方程中包括的内生解释变量一样多。验证阶条件很简单，因为它只需数一数内生和外生变量的个数。</a:t>
            </a:r>
            <a:endParaRPr lang="en-US" altLang="zh-CN" sz="2400" dirty="0"/>
          </a:p>
          <a:p>
            <a:pPr marL="0" indent="623888">
              <a:buNone/>
            </a:pPr>
            <a:r>
              <a:rPr lang="zh-CN" altLang="en-US" sz="2400" dirty="0"/>
              <a:t>识别 充分条件被称为秩条件</a:t>
            </a:r>
            <a:r>
              <a:rPr lang="en-US" altLang="zh-CN" sz="2400" dirty="0"/>
              <a:t>(rank condition)</a:t>
            </a:r>
            <a:r>
              <a:rPr lang="zh-CN" altLang="en-US" sz="2400" dirty="0"/>
              <a:t>。 前面已看到不少秩条 件的特例</a:t>
            </a:r>
            <a:r>
              <a:rPr lang="en-US" altLang="zh-CN" sz="2400" dirty="0"/>
              <a:t>——</a:t>
            </a:r>
            <a:r>
              <a:rPr lang="zh-CN" altLang="en-US" sz="2400" dirty="0"/>
              <a:t>例如，围绕方程（</a:t>
            </a:r>
            <a:r>
              <a:rPr lang="en-US" altLang="zh-CN" sz="2400" dirty="0"/>
              <a:t>15.35</a:t>
            </a:r>
            <a:r>
              <a:rPr lang="zh-CN" altLang="en-US" sz="2400" dirty="0"/>
              <a:t>）的讨论 。 </a:t>
            </a:r>
            <a:endParaRPr lang="en-US" altLang="zh-CN" sz="2400" dirty="0"/>
          </a:p>
          <a:p>
            <a:pPr marL="0" indent="623888">
              <a:buNone/>
            </a:pPr>
            <a:r>
              <a:rPr lang="zh-CN" altLang="en-US" sz="2400" dirty="0"/>
              <a:t>对秩条件的一般表述需要矩阵代数，这超出本书的范围。</a:t>
            </a:r>
            <a:endParaRPr lang="en-US" altLang="zh-CN" sz="24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内容占位符 2">
            <a:extLst>
              <a:ext uri="{FF2B5EF4-FFF2-40B4-BE49-F238E27FC236}">
                <a16:creationId xmlns:a16="http://schemas.microsoft.com/office/drawing/2014/main" id="{3CC3B005-6493-4143-98AA-544733D29169}"/>
              </a:ext>
            </a:extLst>
          </p:cNvPr>
          <p:cNvSpPr>
            <a:spLocks noGrp="1"/>
          </p:cNvSpPr>
          <p:nvPr>
            <p:ph idx="4294967295"/>
          </p:nvPr>
        </p:nvSpPr>
        <p:spPr>
          <a:xfrm>
            <a:off x="623392" y="1417639"/>
            <a:ext cx="7606208" cy="499194"/>
          </a:xfrm>
        </p:spPr>
        <p:txBody>
          <a:bodyPr/>
          <a:lstStyle/>
          <a:p>
            <a:pPr marL="0" indent="0">
              <a:buNone/>
            </a:pPr>
            <a:r>
              <a:rPr lang="en-US" altLang="zh-CN" sz="2400" b="1" dirty="0">
                <a:latin typeface="Times New Roman" panose="02020603050405020304" pitchFamily="18" charset="0"/>
                <a:cs typeface="Times New Roman" panose="02020603050405020304" pitchFamily="18" charset="0"/>
              </a:rPr>
              <a:t>5</a:t>
            </a:r>
            <a:r>
              <a:rPr lang="zh-CN" altLang="en-US" sz="2400" b="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2SLS</a:t>
            </a:r>
            <a:r>
              <a:rPr lang="zh-CN" altLang="en-US" sz="2400" b="1" dirty="0">
                <a:latin typeface="Times New Roman" panose="02020603050405020304" pitchFamily="18" charset="0"/>
                <a:cs typeface="Times New Roman" panose="02020603050405020304" pitchFamily="18" charset="0"/>
              </a:rPr>
              <a:t>估计后对多个假设的检验</a:t>
            </a:r>
            <a:endParaRPr lang="zh-CN" altLang="en-US" dirty="0"/>
          </a:p>
        </p:txBody>
      </p:sp>
      <p:pic>
        <p:nvPicPr>
          <p:cNvPr id="50180" name="图片 1">
            <a:extLst>
              <a:ext uri="{FF2B5EF4-FFF2-40B4-BE49-F238E27FC236}">
                <a16:creationId xmlns:a16="http://schemas.microsoft.com/office/drawing/2014/main" id="{66D1FA00-6A62-4F88-8FA7-6925A9E668E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9376" y="1844824"/>
            <a:ext cx="11376090" cy="4104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a:extLst>
              <a:ext uri="{FF2B5EF4-FFF2-40B4-BE49-F238E27FC236}">
                <a16:creationId xmlns:a16="http://schemas.microsoft.com/office/drawing/2014/main" id="{BDEF8AAE-AB9A-4229-9BFF-4C23641D236D}"/>
              </a:ext>
            </a:extLst>
          </p:cNvPr>
          <p:cNvSpPr>
            <a:spLocks noGrp="1"/>
          </p:cNvSpPr>
          <p:nvPr>
            <p:ph type="title" idx="4294967295"/>
          </p:nvPr>
        </p:nvSpPr>
        <p:spPr>
          <a:xfrm>
            <a:off x="623392" y="1122203"/>
            <a:ext cx="10363200" cy="648072"/>
          </a:xfrm>
        </p:spPr>
        <p:txBody>
          <a:bodyPr/>
          <a:lstStyle/>
          <a:p>
            <a:pPr algn="l"/>
            <a:r>
              <a:rPr lang="zh-CN" altLang="en-US" sz="3600" b="1" dirty="0">
                <a:solidFill>
                  <a:schemeClr val="tx1"/>
                </a:solidFill>
                <a:latin typeface="Times New Roman" panose="02020603050405020304" pitchFamily="18" charset="0"/>
                <a:cs typeface="Times New Roman" panose="02020603050405020304" pitchFamily="18" charset="0"/>
              </a:rPr>
              <a:t>四、变量误差问题的</a:t>
            </a:r>
            <a:r>
              <a:rPr lang="en-US" altLang="zh-CN" sz="3600" b="1" dirty="0">
                <a:solidFill>
                  <a:schemeClr val="tx1"/>
                </a:solidFill>
                <a:latin typeface="Times New Roman" panose="02020603050405020304" pitchFamily="18" charset="0"/>
                <a:cs typeface="Times New Roman" panose="02020603050405020304" pitchFamily="18" charset="0"/>
              </a:rPr>
              <a:t>IV</a:t>
            </a:r>
            <a:r>
              <a:rPr lang="zh-CN" altLang="en-US" sz="3600" b="1" dirty="0">
                <a:solidFill>
                  <a:schemeClr val="tx1"/>
                </a:solidFill>
                <a:latin typeface="Times New Roman" panose="02020603050405020304" pitchFamily="18" charset="0"/>
                <a:cs typeface="Times New Roman" panose="02020603050405020304" pitchFamily="18" charset="0"/>
              </a:rPr>
              <a:t>解决方法</a:t>
            </a:r>
          </a:p>
        </p:txBody>
      </p:sp>
      <p:sp>
        <p:nvSpPr>
          <p:cNvPr id="51203" name="内容占位符 2">
            <a:extLst>
              <a:ext uri="{FF2B5EF4-FFF2-40B4-BE49-F238E27FC236}">
                <a16:creationId xmlns:a16="http://schemas.microsoft.com/office/drawing/2014/main" id="{A7E287B3-52A6-45B6-8799-BCCF3F8710B5}"/>
              </a:ext>
            </a:extLst>
          </p:cNvPr>
          <p:cNvSpPr>
            <a:spLocks noGrp="1"/>
          </p:cNvSpPr>
          <p:nvPr>
            <p:ph idx="4294967295"/>
          </p:nvPr>
        </p:nvSpPr>
        <p:spPr>
          <a:xfrm>
            <a:off x="695400" y="1784609"/>
            <a:ext cx="10920536" cy="4708525"/>
          </a:xfrm>
        </p:spPr>
        <p:txBody>
          <a:bodyPr/>
          <a:lstStyle/>
          <a:p>
            <a:pPr marL="0" indent="0">
              <a:buNone/>
            </a:pPr>
            <a:r>
              <a:rPr lang="en-US" altLang="zh-CN" sz="2400" b="1" dirty="0">
                <a:latin typeface="Times New Roman" panose="02020603050405020304" pitchFamily="18" charset="0"/>
                <a:cs typeface="Times New Roman" panose="02020603050405020304" pitchFamily="18" charset="0"/>
              </a:rPr>
              <a:t>1</a:t>
            </a:r>
            <a:r>
              <a:rPr lang="zh-CN" altLang="en-US" sz="2400" b="1" dirty="0">
                <a:latin typeface="Times New Roman" panose="02020603050405020304" pitchFamily="18" charset="0"/>
                <a:cs typeface="Times New Roman" panose="02020603050405020304" pitchFamily="18" charset="0"/>
              </a:rPr>
              <a:t>、问题背景</a:t>
            </a:r>
            <a:endParaRPr lang="en-US" altLang="zh-CN" sz="2400" b="1" dirty="0">
              <a:latin typeface="Times New Roman" panose="02020603050405020304" pitchFamily="18" charset="0"/>
              <a:cs typeface="Times New Roman" panose="02020603050405020304" pitchFamily="18" charset="0"/>
            </a:endParaRPr>
          </a:p>
          <a:p>
            <a:pPr marL="0" indent="536575">
              <a:buNone/>
            </a:pPr>
            <a:r>
              <a:rPr lang="zh-CN" altLang="en-US" sz="1800" dirty="0">
                <a:latin typeface="Times New Roman" panose="02020603050405020304" pitchFamily="18" charset="0"/>
                <a:cs typeface="Times New Roman" panose="02020603050405020304" pitchFamily="18" charset="0"/>
              </a:rPr>
              <a:t>上一节提出用工具变量作为解决遗漏变量问题的方法，它们也能用于处理测量误差的问题。作为说明，考虑下面模型</a:t>
            </a:r>
          </a:p>
        </p:txBody>
      </p:sp>
      <p:pic>
        <p:nvPicPr>
          <p:cNvPr id="51204" name="图片 1">
            <a:extLst>
              <a:ext uri="{FF2B5EF4-FFF2-40B4-BE49-F238E27FC236}">
                <a16:creationId xmlns:a16="http://schemas.microsoft.com/office/drawing/2014/main" id="{D8E12E8E-FD17-406D-A297-17BD49E522A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7448" y="2852936"/>
            <a:ext cx="10291192" cy="3866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8" name="图片 1">
            <a:extLst>
              <a:ext uri="{FF2B5EF4-FFF2-40B4-BE49-F238E27FC236}">
                <a16:creationId xmlns:a16="http://schemas.microsoft.com/office/drawing/2014/main" id="{B5B30163-B682-4081-B109-611AFC5F45D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5400" y="1185818"/>
            <a:ext cx="10966101" cy="5649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内容占位符 2">
            <a:extLst>
              <a:ext uri="{FF2B5EF4-FFF2-40B4-BE49-F238E27FC236}">
                <a16:creationId xmlns:a16="http://schemas.microsoft.com/office/drawing/2014/main" id="{E75D51D1-F691-476F-9B10-EDFBE0D74956}"/>
              </a:ext>
            </a:extLst>
          </p:cNvPr>
          <p:cNvSpPr>
            <a:spLocks noGrp="1"/>
          </p:cNvSpPr>
          <p:nvPr>
            <p:ph idx="4294967295"/>
          </p:nvPr>
        </p:nvSpPr>
        <p:spPr>
          <a:xfrm>
            <a:off x="407368" y="1196752"/>
            <a:ext cx="7822232" cy="498177"/>
          </a:xfrm>
        </p:spPr>
        <p:txBody>
          <a:bodyPr/>
          <a:lstStyle/>
          <a:p>
            <a:pPr marL="0" indent="0">
              <a:buNone/>
            </a:pPr>
            <a:r>
              <a:rPr lang="en-US" altLang="zh-CN" sz="2400" b="1" dirty="0">
                <a:latin typeface="Times New Roman" panose="02020603050405020304" pitchFamily="18" charset="0"/>
                <a:cs typeface="Times New Roman" panose="02020603050405020304" pitchFamily="18" charset="0"/>
              </a:rPr>
              <a:t>2. </a:t>
            </a:r>
            <a:r>
              <a:rPr lang="zh-CN" altLang="en-US" sz="2400" b="1" dirty="0">
                <a:latin typeface="Times New Roman" panose="02020603050405020304" pitchFamily="18" charset="0"/>
                <a:cs typeface="Times New Roman" panose="02020603050405020304" pitchFamily="18" charset="0"/>
              </a:rPr>
              <a:t>问题解决方法</a:t>
            </a:r>
            <a:endParaRPr lang="zh-CN" altLang="en-US" sz="2400" dirty="0"/>
          </a:p>
        </p:txBody>
      </p:sp>
      <p:pic>
        <p:nvPicPr>
          <p:cNvPr id="53252" name="图片 3">
            <a:extLst>
              <a:ext uri="{FF2B5EF4-FFF2-40B4-BE49-F238E27FC236}">
                <a16:creationId xmlns:a16="http://schemas.microsoft.com/office/drawing/2014/main" id="{C39E9CEC-E164-4F7F-9D76-00919C83885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03512" y="1628800"/>
            <a:ext cx="8280920" cy="397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3" name="图片 4">
            <a:extLst>
              <a:ext uri="{FF2B5EF4-FFF2-40B4-BE49-F238E27FC236}">
                <a16:creationId xmlns:a16="http://schemas.microsoft.com/office/drawing/2014/main" id="{4368D4B6-CF59-45BD-8B6D-5C7620030EF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75520" y="5661248"/>
            <a:ext cx="8089188"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内容占位符 2">
            <a:extLst>
              <a:ext uri="{FF2B5EF4-FFF2-40B4-BE49-F238E27FC236}">
                <a16:creationId xmlns:a16="http://schemas.microsoft.com/office/drawing/2014/main" id="{E683F5F2-F7DB-4171-A8BE-A19DEDD962A9}"/>
              </a:ext>
            </a:extLst>
          </p:cNvPr>
          <p:cNvSpPr>
            <a:spLocks noGrp="1"/>
          </p:cNvSpPr>
          <p:nvPr>
            <p:ph idx="4294967295"/>
          </p:nvPr>
        </p:nvSpPr>
        <p:spPr>
          <a:xfrm>
            <a:off x="623392" y="1268760"/>
            <a:ext cx="7606208" cy="504527"/>
          </a:xfrm>
        </p:spPr>
        <p:txBody>
          <a:bodyPr/>
          <a:lstStyle/>
          <a:p>
            <a:pPr marL="0" indent="0">
              <a:buNone/>
            </a:pPr>
            <a:r>
              <a:rPr lang="zh-CN" altLang="en-US" sz="2000" b="1">
                <a:latin typeface="Times New Roman" panose="02020603050405020304" pitchFamily="18" charset="0"/>
                <a:cs typeface="Times New Roman" panose="02020603050405020304" pitchFamily="18" charset="0"/>
              </a:rPr>
              <a:t>例</a:t>
            </a:r>
            <a:r>
              <a:rPr lang="en-US" altLang="zh-CN" sz="2000" b="1">
                <a:latin typeface="Times New Roman" panose="02020603050405020304" pitchFamily="18" charset="0"/>
                <a:cs typeface="Times New Roman" panose="02020603050405020304" pitchFamily="18" charset="0"/>
              </a:rPr>
              <a:t>15.6  </a:t>
            </a:r>
            <a:r>
              <a:rPr lang="zh-CN" altLang="en-US" sz="2000" b="1">
                <a:latin typeface="Times New Roman" panose="02020603050405020304" pitchFamily="18" charset="0"/>
                <a:cs typeface="Times New Roman" panose="02020603050405020304" pitchFamily="18" charset="0"/>
              </a:rPr>
              <a:t>用两种测验成绩作为能力的标志</a:t>
            </a:r>
            <a:endParaRPr lang="zh-CN" altLang="en-US" sz="2000"/>
          </a:p>
        </p:txBody>
      </p:sp>
      <p:pic>
        <p:nvPicPr>
          <p:cNvPr id="54276" name="图片 3">
            <a:extLst>
              <a:ext uri="{FF2B5EF4-FFF2-40B4-BE49-F238E27FC236}">
                <a16:creationId xmlns:a16="http://schemas.microsoft.com/office/drawing/2014/main" id="{206D4364-019B-40AD-84A4-9E8CA1A75A1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7368" y="1844824"/>
            <a:ext cx="11377264" cy="2367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a:extLst>
              <a:ext uri="{FF2B5EF4-FFF2-40B4-BE49-F238E27FC236}">
                <a16:creationId xmlns:a16="http://schemas.microsoft.com/office/drawing/2014/main" id="{B8F45CE8-9C22-4CAF-98FB-ED1BA830EA09}"/>
              </a:ext>
            </a:extLst>
          </p:cNvPr>
          <p:cNvSpPr>
            <a:spLocks noGrp="1"/>
          </p:cNvSpPr>
          <p:nvPr>
            <p:ph type="title" idx="4294967295"/>
          </p:nvPr>
        </p:nvSpPr>
        <p:spPr>
          <a:xfrm>
            <a:off x="695400" y="863600"/>
            <a:ext cx="8928794" cy="1143000"/>
          </a:xfrm>
        </p:spPr>
        <p:txBody>
          <a:bodyPr/>
          <a:lstStyle/>
          <a:p>
            <a:pPr algn="l"/>
            <a:r>
              <a:rPr lang="zh-CN" altLang="en-US" sz="3600" b="1" dirty="0">
                <a:solidFill>
                  <a:schemeClr val="tx1"/>
                </a:solidFill>
              </a:rPr>
              <a:t>五、内生性检验与过度识别约束检验</a:t>
            </a:r>
          </a:p>
        </p:txBody>
      </p:sp>
      <p:sp>
        <p:nvSpPr>
          <p:cNvPr id="55299" name="内容占位符 2">
            <a:extLst>
              <a:ext uri="{FF2B5EF4-FFF2-40B4-BE49-F238E27FC236}">
                <a16:creationId xmlns:a16="http://schemas.microsoft.com/office/drawing/2014/main" id="{F6968974-BC66-4CBF-845C-BDF7409EFCB6}"/>
              </a:ext>
            </a:extLst>
          </p:cNvPr>
          <p:cNvSpPr>
            <a:spLocks noGrp="1"/>
          </p:cNvSpPr>
          <p:nvPr>
            <p:ph idx="4294967295"/>
          </p:nvPr>
        </p:nvSpPr>
        <p:spPr>
          <a:xfrm>
            <a:off x="767408" y="1697037"/>
            <a:ext cx="7642150" cy="619126"/>
          </a:xfrm>
        </p:spPr>
        <p:txBody>
          <a:bodyPr/>
          <a:lstStyle/>
          <a:p>
            <a:pPr marL="0" indent="0">
              <a:buNone/>
            </a:pPr>
            <a:r>
              <a:rPr lang="en-US" altLang="zh-CN" sz="2800" b="1" dirty="0">
                <a:latin typeface="宋体" panose="02010600030101010101" pitchFamily="2" charset="-122"/>
                <a:cs typeface="Times New Roman" panose="02020603050405020304" pitchFamily="18" charset="0"/>
              </a:rPr>
              <a:t>1</a:t>
            </a:r>
            <a:r>
              <a:rPr lang="zh-CN" altLang="en-US" sz="2800" b="1" dirty="0">
                <a:latin typeface="宋体" panose="02010600030101010101" pitchFamily="2" charset="-122"/>
                <a:cs typeface="Times New Roman" panose="02020603050405020304" pitchFamily="18" charset="0"/>
              </a:rPr>
              <a:t>、内生性检验</a:t>
            </a:r>
          </a:p>
        </p:txBody>
      </p:sp>
      <p:pic>
        <p:nvPicPr>
          <p:cNvPr id="55300" name="图片 3">
            <a:extLst>
              <a:ext uri="{FF2B5EF4-FFF2-40B4-BE49-F238E27FC236}">
                <a16:creationId xmlns:a16="http://schemas.microsoft.com/office/drawing/2014/main" id="{22AE5F38-F717-49BD-9759-09A5D3DD7B3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31504" y="2204864"/>
            <a:ext cx="9145016" cy="4549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8" name="图片 3">
            <a:extLst>
              <a:ext uri="{FF2B5EF4-FFF2-40B4-BE49-F238E27FC236}">
                <a16:creationId xmlns:a16="http://schemas.microsoft.com/office/drawing/2014/main" id="{E0B77104-4B65-4E71-9B6A-DCF13A759D4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83432" y="1340768"/>
            <a:ext cx="10067272" cy="2449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9" name="图片 4">
            <a:extLst>
              <a:ext uri="{FF2B5EF4-FFF2-40B4-BE49-F238E27FC236}">
                <a16:creationId xmlns:a16="http://schemas.microsoft.com/office/drawing/2014/main" id="{3D63DA35-CAF8-4152-99B7-A39A4A6A43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1015" y="3781423"/>
            <a:ext cx="10069970" cy="276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2" name="图片 5">
            <a:extLst>
              <a:ext uri="{FF2B5EF4-FFF2-40B4-BE49-F238E27FC236}">
                <a16:creationId xmlns:a16="http://schemas.microsoft.com/office/drawing/2014/main" id="{6553FD04-6BAF-4218-AB73-3E384109953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9376" y="1484784"/>
            <a:ext cx="11410498" cy="4320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内容占位符 1">
            <a:extLst>
              <a:ext uri="{FF2B5EF4-FFF2-40B4-BE49-F238E27FC236}">
                <a16:creationId xmlns:a16="http://schemas.microsoft.com/office/drawing/2014/main" id="{B3B52E38-4260-44D6-93A9-6F13EBCF2D29}"/>
              </a:ext>
            </a:extLst>
          </p:cNvPr>
          <p:cNvSpPr>
            <a:spLocks noGrp="1"/>
          </p:cNvSpPr>
          <p:nvPr>
            <p:ph idx="4294967295"/>
          </p:nvPr>
        </p:nvSpPr>
        <p:spPr>
          <a:xfrm>
            <a:off x="551384" y="1196752"/>
            <a:ext cx="7811566" cy="431949"/>
          </a:xfrm>
        </p:spPr>
        <p:txBody>
          <a:bodyPr/>
          <a:lstStyle/>
          <a:p>
            <a:pPr marL="0" indent="0">
              <a:buNone/>
              <a:defRPr/>
            </a:pPr>
            <a:r>
              <a:rPr lang="en-US" altLang="zh-CN" sz="2400" b="1" dirty="0">
                <a:latin typeface="Times New Roman" panose="02020603050405020304" pitchFamily="18" charset="0"/>
                <a:cs typeface="Times New Roman" panose="02020603050405020304" pitchFamily="18" charset="0"/>
              </a:rPr>
              <a:t>2</a:t>
            </a:r>
            <a:r>
              <a:rPr lang="zh-CN" altLang="en-US" sz="2400" b="1" dirty="0">
                <a:latin typeface="Times New Roman" panose="02020603050405020304" pitchFamily="18" charset="0"/>
                <a:cs typeface="Times New Roman" panose="02020603050405020304" pitchFamily="18" charset="0"/>
              </a:rPr>
              <a:t>、工具变量法的含义</a:t>
            </a:r>
            <a:r>
              <a:rPr lang="en-US" altLang="zh-CN" sz="2400" b="1" dirty="0">
                <a:latin typeface="Times New Roman" panose="02020603050405020304" pitchFamily="18" charset="0"/>
                <a:cs typeface="Times New Roman" panose="02020603050405020304" pitchFamily="18" charset="0"/>
              </a:rPr>
              <a:t>-</a:t>
            </a:r>
            <a:r>
              <a:rPr lang="zh-CN" altLang="en-US" sz="2400" b="1" dirty="0">
                <a:latin typeface="Times New Roman" panose="02020603050405020304" pitchFamily="18" charset="0"/>
                <a:cs typeface="Times New Roman" panose="02020603050405020304" pitchFamily="18" charset="0"/>
              </a:rPr>
              <a:t>续</a:t>
            </a:r>
            <a:endParaRPr lang="en-US" altLang="zh-CN" sz="2400" b="1" dirty="0">
              <a:latin typeface="Times New Roman" panose="02020603050405020304" pitchFamily="18" charset="0"/>
              <a:cs typeface="Times New Roman" panose="02020603050405020304" pitchFamily="18" charset="0"/>
            </a:endParaRPr>
          </a:p>
          <a:p>
            <a:pPr>
              <a:defRPr/>
            </a:pPr>
            <a:endParaRPr lang="en-US" altLang="zh-CN" sz="2400" b="1" dirty="0">
              <a:latin typeface="Times New Roman" panose="02020603050405020304" pitchFamily="18" charset="0"/>
              <a:cs typeface="Times New Roman" panose="02020603050405020304" pitchFamily="18" charset="0"/>
            </a:endParaRPr>
          </a:p>
          <a:p>
            <a:pPr>
              <a:defRPr/>
            </a:pPr>
            <a:endParaRPr lang="en-US" altLang="zh-CN" sz="2400" b="1" dirty="0">
              <a:latin typeface="Times New Roman" panose="02020603050405020304" pitchFamily="18" charset="0"/>
              <a:cs typeface="Times New Roman" panose="02020603050405020304" pitchFamily="18" charset="0"/>
            </a:endParaRPr>
          </a:p>
          <a:p>
            <a:pPr>
              <a:defRPr/>
            </a:pPr>
            <a:endParaRPr lang="en-US" altLang="zh-CN" sz="2400" b="1" dirty="0">
              <a:latin typeface="Times New Roman" panose="02020603050405020304" pitchFamily="18" charset="0"/>
              <a:cs typeface="Times New Roman" panose="02020603050405020304" pitchFamily="18" charset="0"/>
            </a:endParaRPr>
          </a:p>
          <a:p>
            <a:pPr>
              <a:defRPr/>
            </a:pPr>
            <a:endParaRPr lang="en-US" altLang="zh-CN" sz="2400" b="1" dirty="0">
              <a:latin typeface="Times New Roman" panose="02020603050405020304" pitchFamily="18" charset="0"/>
              <a:cs typeface="Times New Roman" panose="02020603050405020304" pitchFamily="18" charset="0"/>
            </a:endParaRPr>
          </a:p>
          <a:p>
            <a:pPr>
              <a:defRPr/>
            </a:pPr>
            <a:endParaRPr lang="en-US" altLang="zh-CN" sz="2400" b="1" dirty="0">
              <a:latin typeface="Times New Roman" panose="02020603050405020304" pitchFamily="18" charset="0"/>
              <a:cs typeface="Times New Roman" panose="02020603050405020304" pitchFamily="18" charset="0"/>
            </a:endParaRPr>
          </a:p>
          <a:p>
            <a:pPr>
              <a:defRPr/>
            </a:pPr>
            <a:endParaRPr lang="en-US" altLang="zh-CN" sz="2400" b="1" dirty="0">
              <a:latin typeface="Times New Roman" panose="02020603050405020304" pitchFamily="18" charset="0"/>
              <a:cs typeface="Times New Roman" panose="02020603050405020304" pitchFamily="18" charset="0"/>
            </a:endParaRPr>
          </a:p>
          <a:p>
            <a:pPr>
              <a:defRPr/>
            </a:pPr>
            <a:endParaRPr lang="en-US" altLang="zh-CN" sz="2400" b="1" dirty="0">
              <a:latin typeface="Times New Roman" panose="02020603050405020304" pitchFamily="18" charset="0"/>
              <a:cs typeface="Times New Roman" panose="02020603050405020304" pitchFamily="18" charset="0"/>
            </a:endParaRPr>
          </a:p>
          <a:p>
            <a:pPr>
              <a:defRPr/>
            </a:pPr>
            <a:endParaRPr lang="en-US" altLang="zh-CN" sz="2400" b="1" dirty="0">
              <a:latin typeface="Times New Roman" panose="02020603050405020304" pitchFamily="18" charset="0"/>
              <a:cs typeface="Times New Roman" panose="02020603050405020304" pitchFamily="18" charset="0"/>
            </a:endParaRPr>
          </a:p>
          <a:p>
            <a:pPr marL="0" indent="0">
              <a:buNone/>
              <a:defRPr/>
            </a:pPr>
            <a:endParaRPr lang="en-US" altLang="zh-CN" sz="2000" b="1" dirty="0">
              <a:latin typeface="Times New Roman" panose="02020603050405020304" pitchFamily="18" charset="0"/>
              <a:cs typeface="Times New Roman" panose="02020603050405020304" pitchFamily="18" charset="0"/>
            </a:endParaRPr>
          </a:p>
          <a:p>
            <a:pPr>
              <a:defRPr/>
            </a:pPr>
            <a:endParaRPr lang="en-US" altLang="zh-CN" sz="2800" b="1" dirty="0">
              <a:latin typeface="Times New Roman" panose="02020603050405020304" pitchFamily="18" charset="0"/>
              <a:cs typeface="Times New Roman" panose="02020603050405020304" pitchFamily="18" charset="0"/>
            </a:endParaRPr>
          </a:p>
          <a:p>
            <a:pPr>
              <a:defRPr/>
            </a:pPr>
            <a:endParaRPr lang="en-US" altLang="zh-CN" sz="2800" b="1" dirty="0">
              <a:latin typeface="Times New Roman" panose="02020603050405020304" pitchFamily="18" charset="0"/>
              <a:cs typeface="Times New Roman" panose="02020603050405020304" pitchFamily="18" charset="0"/>
            </a:endParaRPr>
          </a:p>
          <a:p>
            <a:pPr>
              <a:defRPr/>
            </a:pPr>
            <a:endParaRPr lang="en-US" altLang="zh-CN" sz="2800" b="1" dirty="0">
              <a:latin typeface="Times New Roman" panose="02020603050405020304" pitchFamily="18" charset="0"/>
              <a:cs typeface="Times New Roman" panose="02020603050405020304" pitchFamily="18" charset="0"/>
            </a:endParaRPr>
          </a:p>
          <a:p>
            <a:pPr>
              <a:defRPr/>
            </a:pPr>
            <a:endParaRPr lang="en-US" altLang="zh-CN" sz="2800" b="1" dirty="0">
              <a:latin typeface="Times New Roman" panose="02020603050405020304" pitchFamily="18" charset="0"/>
              <a:cs typeface="Times New Roman" panose="02020603050405020304" pitchFamily="18" charset="0"/>
            </a:endParaRPr>
          </a:p>
          <a:p>
            <a:pPr marL="0" indent="0">
              <a:buNone/>
              <a:defRPr/>
            </a:pPr>
            <a:endParaRPr lang="zh-CN" altLang="en-US" dirty="0"/>
          </a:p>
        </p:txBody>
      </p:sp>
      <p:pic>
        <p:nvPicPr>
          <p:cNvPr id="10244" name="图片 1">
            <a:extLst>
              <a:ext uri="{FF2B5EF4-FFF2-40B4-BE49-F238E27FC236}">
                <a16:creationId xmlns:a16="http://schemas.microsoft.com/office/drawing/2014/main" id="{ABD6327A-87E4-4FF7-850A-1EEFBA3EF23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9376" y="1700808"/>
            <a:ext cx="11293144"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内容占位符 2">
            <a:extLst>
              <a:ext uri="{FF2B5EF4-FFF2-40B4-BE49-F238E27FC236}">
                <a16:creationId xmlns:a16="http://schemas.microsoft.com/office/drawing/2014/main" id="{58A804D2-18DC-495E-9FC7-3119C23D8EB3}"/>
              </a:ext>
            </a:extLst>
          </p:cNvPr>
          <p:cNvSpPr>
            <a:spLocks noGrp="1"/>
          </p:cNvSpPr>
          <p:nvPr>
            <p:ph idx="4294967295"/>
          </p:nvPr>
        </p:nvSpPr>
        <p:spPr>
          <a:xfrm>
            <a:off x="623392" y="1417639"/>
            <a:ext cx="10513168" cy="571202"/>
          </a:xfrm>
        </p:spPr>
        <p:txBody>
          <a:bodyPr/>
          <a:lstStyle/>
          <a:p>
            <a:pPr marL="0" indent="0">
              <a:buNone/>
            </a:pPr>
            <a:r>
              <a:rPr lang="zh-CN" altLang="en-US" sz="2800" b="1" dirty="0">
                <a:latin typeface="Times New Roman" panose="02020603050405020304" pitchFamily="18" charset="0"/>
                <a:cs typeface="Times New Roman" panose="02020603050405020304" pitchFamily="18" charset="0"/>
              </a:rPr>
              <a:t>例</a:t>
            </a:r>
            <a:r>
              <a:rPr lang="en-US" altLang="zh-CN" sz="2800" b="1" dirty="0">
                <a:latin typeface="Times New Roman" panose="02020603050405020304" pitchFamily="18" charset="0"/>
                <a:cs typeface="Times New Roman" panose="02020603050405020304" pitchFamily="18" charset="0"/>
              </a:rPr>
              <a:t>15.7 </a:t>
            </a:r>
            <a:r>
              <a:rPr lang="zh-CN" altLang="en-US" sz="2800" b="1" dirty="0">
                <a:latin typeface="Times New Roman" panose="02020603050405020304" pitchFamily="18" charset="0"/>
                <a:cs typeface="Times New Roman" panose="02020603050405020304" pitchFamily="18" charset="0"/>
              </a:rPr>
              <a:t>职业女性的教育回报</a:t>
            </a:r>
            <a:endParaRPr lang="en-US" altLang="zh-CN" sz="2800" b="1" dirty="0">
              <a:latin typeface="Times New Roman" panose="02020603050405020304" pitchFamily="18" charset="0"/>
              <a:cs typeface="Times New Roman" panose="02020603050405020304" pitchFamily="18" charset="0"/>
            </a:endParaRPr>
          </a:p>
          <a:p>
            <a:endParaRPr lang="zh-CN" altLang="en-US" dirty="0"/>
          </a:p>
        </p:txBody>
      </p:sp>
      <p:pic>
        <p:nvPicPr>
          <p:cNvPr id="59396" name="图片 3">
            <a:extLst>
              <a:ext uri="{FF2B5EF4-FFF2-40B4-BE49-F238E27FC236}">
                <a16:creationId xmlns:a16="http://schemas.microsoft.com/office/drawing/2014/main" id="{EEF779B8-6158-4BD4-8678-F141F213976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8344" y="2132856"/>
            <a:ext cx="11915311" cy="1620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5903C1F-6668-4B65-BF8A-48FE2E8A24D5}"/>
              </a:ext>
            </a:extLst>
          </p:cNvPr>
          <p:cNvSpPr txBox="1"/>
          <p:nvPr/>
        </p:nvSpPr>
        <p:spPr>
          <a:xfrm>
            <a:off x="623392" y="1844824"/>
            <a:ext cx="11161240" cy="2677656"/>
          </a:xfrm>
          <a:prstGeom prst="rect">
            <a:avLst/>
          </a:prstGeom>
          <a:noFill/>
        </p:spPr>
        <p:txBody>
          <a:bodyPr wrap="square" rtlCol="0">
            <a:spAutoFit/>
          </a:bodyPr>
          <a:lstStyle/>
          <a:p>
            <a:r>
              <a:rPr lang="en-US" altLang="zh-CN" dirty="0">
                <a:latin typeface="华文中宋" panose="02010600040101010101" pitchFamily="2" charset="-122"/>
                <a:ea typeface="华文中宋" panose="02010600040101010101" pitchFamily="2" charset="-122"/>
              </a:rPr>
              <a:t>2.</a:t>
            </a:r>
            <a:r>
              <a:rPr lang="zh-CN" altLang="en-US" dirty="0">
                <a:latin typeface="华文中宋" panose="02010600040101010101" pitchFamily="2" charset="-122"/>
                <a:ea typeface="华文中宋" panose="02010600040101010101" pitchFamily="2" charset="-122"/>
              </a:rPr>
              <a:t> 过度识别检验</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如果不止一个工具变量，就能有效地检验它们中的一部分是否与结构误差不相关。</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1</a:t>
            </a:r>
            <a:r>
              <a:rPr lang="zh-CN" altLang="en-US" dirty="0">
                <a:latin typeface="华文中宋" panose="02010600040101010101" pitchFamily="2" charset="-122"/>
                <a:ea typeface="华文中宋" panose="02010600040101010101" pitchFamily="2" charset="-122"/>
              </a:rPr>
              <a:t>）比较</a:t>
            </a:r>
            <a:r>
              <a:rPr lang="en-US" altLang="zh-CN" dirty="0">
                <a:latin typeface="华文中宋" panose="02010600040101010101" pitchFamily="2" charset="-122"/>
                <a:ea typeface="华文中宋" panose="02010600040101010101" pitchFamily="2" charset="-122"/>
              </a:rPr>
              <a:t>IV</a:t>
            </a:r>
            <a:r>
              <a:rPr lang="zh-CN" altLang="en-US" dirty="0">
                <a:latin typeface="华文中宋" panose="02010600040101010101" pitchFamily="2" charset="-122"/>
                <a:ea typeface="华文中宋" panose="02010600040101010101" pitchFamily="2" charset="-122"/>
              </a:rPr>
              <a:t>的估计值时存在的问题</a:t>
            </a:r>
            <a:endParaRPr lang="en-US" altLang="zh-CN" dirty="0">
              <a:latin typeface="华文中宋" panose="02010600040101010101" pitchFamily="2" charset="-122"/>
              <a:ea typeface="华文中宋" panose="02010600040101010101" pitchFamily="2" charset="-122"/>
            </a:endParaRPr>
          </a:p>
          <a:p>
            <a:pPr marL="457200" indent="-457200">
              <a:buAutoNum type="alphaLcPeriod"/>
            </a:pPr>
            <a:r>
              <a:rPr lang="zh-CN" altLang="en-US" dirty="0">
                <a:latin typeface="华文中宋" panose="02010600040101010101" pitchFamily="2" charset="-122"/>
                <a:ea typeface="华文中宋" panose="02010600040101010101" pitchFamily="2" charset="-122"/>
              </a:rPr>
              <a:t>在比较</a:t>
            </a:r>
            <a:r>
              <a:rPr lang="en-US" altLang="zh-CN" dirty="0">
                <a:latin typeface="华文中宋" panose="02010600040101010101" pitchFamily="2" charset="-122"/>
                <a:ea typeface="华文中宋" panose="02010600040101010101" pitchFamily="2" charset="-122"/>
              </a:rPr>
              <a:t>IV</a:t>
            </a:r>
            <a:r>
              <a:rPr lang="zh-CN" altLang="en-US" dirty="0">
                <a:latin typeface="华文中宋" panose="02010600040101010101" pitchFamily="2" charset="-122"/>
                <a:ea typeface="华文中宋" panose="02010600040101010101" pitchFamily="2" charset="-122"/>
              </a:rPr>
              <a:t>的估计值时，即便两个工具都不满足外生性要求，他们也可能很类似。</a:t>
            </a:r>
            <a:endParaRPr lang="en-US" altLang="zh-CN" dirty="0">
              <a:latin typeface="华文中宋" panose="02010600040101010101" pitchFamily="2" charset="-122"/>
              <a:ea typeface="华文中宋" panose="02010600040101010101" pitchFamily="2" charset="-122"/>
            </a:endParaRPr>
          </a:p>
          <a:p>
            <a:pPr marL="457200" indent="-457200">
              <a:buAutoNum type="alphaLcPeriod"/>
            </a:pPr>
            <a:r>
              <a:rPr lang="zh-CN" altLang="en-US" dirty="0">
                <a:latin typeface="华文中宋" panose="02010600040101010101" pitchFamily="2" charset="-122"/>
                <a:ea typeface="华文中宋" panose="02010600040101010101" pitchFamily="2" charset="-122"/>
              </a:rPr>
              <a:t>在比较</a:t>
            </a:r>
            <a:r>
              <a:rPr lang="en-US" altLang="zh-CN" dirty="0">
                <a:latin typeface="华文中宋" panose="02010600040101010101" pitchFamily="2" charset="-122"/>
                <a:ea typeface="华文中宋" panose="02010600040101010101" pitchFamily="2" charset="-122"/>
              </a:rPr>
              <a:t>IV</a:t>
            </a:r>
            <a:r>
              <a:rPr lang="zh-CN" altLang="en-US" dirty="0">
                <a:latin typeface="华文中宋" panose="02010600040101010101" pitchFamily="2" charset="-122"/>
                <a:ea typeface="华文中宋" panose="02010600040101010101" pitchFamily="2" charset="-122"/>
              </a:rPr>
              <a:t>的估计值时，虽然它们看起来确实不同，但不能从统计上拒绝它们是同一总体参数一致估计值的原假设。</a:t>
            </a:r>
          </a:p>
        </p:txBody>
      </p:sp>
    </p:spTree>
    <p:extLst>
      <p:ext uri="{BB962C8B-B14F-4D97-AF65-F5344CB8AC3E}">
        <p14:creationId xmlns:p14="http://schemas.microsoft.com/office/powerpoint/2010/main" val="7167073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4" name="图片 3">
            <a:extLst>
              <a:ext uri="{FF2B5EF4-FFF2-40B4-BE49-F238E27FC236}">
                <a16:creationId xmlns:a16="http://schemas.microsoft.com/office/drawing/2014/main" id="{E21CC0E6-7DC8-4514-8934-726423D5C76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1390" y="1340768"/>
            <a:ext cx="11765335" cy="518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8" name="图片 3">
            <a:extLst>
              <a:ext uri="{FF2B5EF4-FFF2-40B4-BE49-F238E27FC236}">
                <a16:creationId xmlns:a16="http://schemas.microsoft.com/office/drawing/2014/main" id="{60C7B497-F063-4759-9180-4DEAF773488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37435" y="1196752"/>
            <a:ext cx="9317129" cy="5616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AB94B44-9BE0-4B0E-8404-5088B956B4B2}"/>
              </a:ext>
            </a:extLst>
          </p:cNvPr>
          <p:cNvSpPr>
            <a:spLocks noGrp="1"/>
          </p:cNvSpPr>
          <p:nvPr>
            <p:ph idx="4294967295"/>
          </p:nvPr>
        </p:nvSpPr>
        <p:spPr>
          <a:xfrm>
            <a:off x="983432" y="1417638"/>
            <a:ext cx="10729192" cy="4708525"/>
          </a:xfrm>
        </p:spPr>
        <p:txBody>
          <a:bodyPr/>
          <a:lstStyle/>
          <a:p>
            <a:pPr marL="0" indent="0">
              <a:buNone/>
              <a:defRPr/>
            </a:pPr>
            <a:r>
              <a:rPr lang="en-US" altLang="zh-CN" sz="2800" b="1" dirty="0">
                <a:solidFill>
                  <a:srgbClr val="23029A"/>
                </a:solidFill>
                <a:latin typeface="Times New Roman" panose="02020603050405020304" pitchFamily="18" charset="0"/>
                <a:cs typeface="Times New Roman" panose="02020603050405020304" pitchFamily="18" charset="0"/>
              </a:rPr>
              <a:t>2</a:t>
            </a:r>
            <a:r>
              <a:rPr lang="zh-CN" altLang="en-US" sz="2800" b="1" dirty="0">
                <a:solidFill>
                  <a:srgbClr val="23029A"/>
                </a:solidFill>
                <a:latin typeface="Times New Roman" panose="02020603050405020304" pitchFamily="18" charset="0"/>
                <a:cs typeface="Times New Roman" panose="02020603050405020304" pitchFamily="18" charset="0"/>
              </a:rPr>
              <a:t>、过度识别约束检验</a:t>
            </a:r>
            <a:r>
              <a:rPr lang="en-US" altLang="zh-CN" sz="2800" b="1" dirty="0">
                <a:solidFill>
                  <a:srgbClr val="23029A"/>
                </a:solidFill>
                <a:latin typeface="Times New Roman" panose="02020603050405020304" pitchFamily="18" charset="0"/>
                <a:cs typeface="Times New Roman" panose="02020603050405020304" pitchFamily="18" charset="0"/>
              </a:rPr>
              <a:t>-</a:t>
            </a:r>
            <a:r>
              <a:rPr lang="zh-CN" altLang="en-US" sz="2800" b="1" dirty="0">
                <a:solidFill>
                  <a:srgbClr val="23029A"/>
                </a:solidFill>
                <a:latin typeface="Times New Roman" panose="02020603050405020304" pitchFamily="18" charset="0"/>
                <a:cs typeface="Times New Roman" panose="02020603050405020304" pitchFamily="18" charset="0"/>
              </a:rPr>
              <a:t>续</a:t>
            </a:r>
          </a:p>
          <a:p>
            <a:pPr marL="0" indent="0">
              <a:buNone/>
              <a:defRPr/>
            </a:pP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2</a:t>
            </a:r>
            <a:r>
              <a:rPr lang="zh-CN" altLang="en-US" sz="2400" dirty="0">
                <a:latin typeface="Times New Roman" panose="02020603050405020304" pitchFamily="18" charset="0"/>
                <a:cs typeface="Times New Roman" panose="02020603050405020304" pitchFamily="18" charset="0"/>
              </a:rPr>
              <a:t>）过度识别约束： </a:t>
            </a:r>
            <a:endParaRPr lang="en-US" altLang="zh-CN" sz="2400" dirty="0">
              <a:latin typeface="Times New Roman" panose="02020603050405020304" pitchFamily="18" charset="0"/>
              <a:cs typeface="Times New Roman" panose="02020603050405020304" pitchFamily="18" charset="0"/>
            </a:endParaRPr>
          </a:p>
          <a:p>
            <a:pPr marL="0" indent="0">
              <a:buNone/>
              <a:defRPr/>
            </a:pPr>
            <a:r>
              <a:rPr lang="zh-CN" altLang="en-US" sz="2000" dirty="0">
                <a:latin typeface="Times New Roman" panose="02020603050405020304" pitchFamily="18" charset="0"/>
                <a:cs typeface="Times New Roman" panose="02020603050405020304" pitchFamily="18" charset="0"/>
              </a:rPr>
              <a:t>为了一致估计参数，所拥有的工具多于需要的工具数量，称为过度识别。</a:t>
            </a:r>
            <a:endParaRPr lang="en-US" altLang="zh-CN" sz="2000" dirty="0">
              <a:latin typeface="Times New Roman" panose="02020603050405020304" pitchFamily="18" charset="0"/>
              <a:cs typeface="Times New Roman" panose="02020603050405020304" pitchFamily="18" charset="0"/>
            </a:endParaRPr>
          </a:p>
          <a:p>
            <a:pPr marL="0" indent="0">
              <a:buNone/>
              <a:defRPr/>
            </a:pPr>
            <a:r>
              <a:rPr lang="zh-CN" altLang="en-US" sz="2000" b="1" u="sng" dirty="0">
                <a:latin typeface="Times New Roman" panose="02020603050405020304" pitchFamily="18" charset="0"/>
                <a:cs typeface="Times New Roman" panose="02020603050405020304" pitchFamily="18" charset="0"/>
              </a:rPr>
              <a:t>过度识别约束检验思想</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marL="0" indent="0">
              <a:buNone/>
              <a:defRPr/>
            </a:pPr>
            <a:r>
              <a:rPr lang="zh-CN" altLang="en-US" sz="2000" dirty="0">
                <a:latin typeface="Times New Roman" panose="02020603050405020304" pitchFamily="18" charset="0"/>
                <a:cs typeface="Times New Roman" panose="02020603050405020304" pitchFamily="18" charset="0"/>
              </a:rPr>
              <a:t>假设工具变量的数量比需要的数量多</a:t>
            </a:r>
            <a:r>
              <a:rPr lang="en-US" altLang="zh-CN" sz="2000" dirty="0">
                <a:latin typeface="Times New Roman" panose="02020603050405020304" pitchFamily="18" charset="0"/>
                <a:cs typeface="Times New Roman" panose="02020603050405020304" pitchFamily="18" charset="0"/>
              </a:rPr>
              <a:t>q</a:t>
            </a:r>
            <a:r>
              <a:rPr lang="zh-CN" altLang="en-US" sz="2000" dirty="0">
                <a:latin typeface="Times New Roman" panose="02020603050405020304" pitchFamily="18" charset="0"/>
                <a:cs typeface="Times New Roman" panose="02020603050405020304" pitchFamily="18" charset="0"/>
              </a:rPr>
              <a:t>个，就有过度识别约束，这时比较几个不同</a:t>
            </a:r>
            <a:r>
              <a:rPr lang="en-US" altLang="zh-CN" sz="2000" dirty="0">
                <a:latin typeface="Times New Roman" panose="02020603050405020304" pitchFamily="18" charset="0"/>
                <a:cs typeface="Times New Roman" panose="02020603050405020304" pitchFamily="18" charset="0"/>
              </a:rPr>
              <a:t>IV</a:t>
            </a:r>
            <a:r>
              <a:rPr lang="zh-CN" altLang="en-US" sz="2000" dirty="0">
                <a:latin typeface="Times New Roman" panose="02020603050405020304" pitchFamily="18" charset="0"/>
                <a:cs typeface="Times New Roman" panose="02020603050405020304" pitchFamily="18" charset="0"/>
              </a:rPr>
              <a:t>估计值就比较困难，则可基于</a:t>
            </a:r>
            <a:r>
              <a:rPr lang="en-US" altLang="zh-CN" sz="2000" dirty="0">
                <a:latin typeface="Times New Roman" panose="02020603050405020304" pitchFamily="18" charset="0"/>
                <a:cs typeface="Times New Roman" panose="02020603050405020304" pitchFamily="18" charset="0"/>
              </a:rPr>
              <a:t>2SLS</a:t>
            </a:r>
            <a:r>
              <a:rPr lang="zh-CN" altLang="en-US" sz="2000" dirty="0">
                <a:latin typeface="Times New Roman" panose="02020603050405020304" pitchFamily="18" charset="0"/>
                <a:cs typeface="Times New Roman" panose="02020603050405020304" pitchFamily="18" charset="0"/>
              </a:rPr>
              <a:t>残差计算检验统计量。</a:t>
            </a:r>
            <a:endParaRPr lang="en-US" altLang="zh-CN" sz="2000" dirty="0">
              <a:latin typeface="Times New Roman" panose="02020603050405020304" pitchFamily="18" charset="0"/>
              <a:cs typeface="Times New Roman" panose="02020603050405020304" pitchFamily="18" charset="0"/>
            </a:endParaRPr>
          </a:p>
          <a:p>
            <a:pPr marL="0" indent="0">
              <a:buNone/>
              <a:defRPr/>
            </a:pPr>
            <a:r>
              <a:rPr lang="zh-CN" altLang="en-US" sz="2000" dirty="0">
                <a:latin typeface="Times New Roman" panose="02020603050405020304" pitchFamily="18" charset="0"/>
                <a:cs typeface="Times New Roman" panose="02020603050405020304" pitchFamily="18" charset="0"/>
              </a:rPr>
              <a:t>如果所有的工具都是外生的，那么，除了抽样误差外，</a:t>
            </a:r>
            <a:r>
              <a:rPr lang="en-US" altLang="zh-CN" sz="2000" dirty="0">
                <a:latin typeface="Times New Roman" panose="02020603050405020304" pitchFamily="18" charset="0"/>
                <a:cs typeface="Times New Roman" panose="02020603050405020304" pitchFamily="18" charset="0"/>
              </a:rPr>
              <a:t>2SLS </a:t>
            </a:r>
            <a:r>
              <a:rPr lang="zh-CN" altLang="en-US" sz="2000" dirty="0">
                <a:latin typeface="Times New Roman" panose="02020603050405020304" pitchFamily="18" charset="0"/>
                <a:cs typeface="Times New Roman" panose="02020603050405020304" pitchFamily="18" charset="0"/>
              </a:rPr>
              <a:t>残差与工具应该不相关。但如果有</a:t>
            </a:r>
            <a:r>
              <a:rPr lang="en-US" altLang="zh-CN" sz="2000" dirty="0">
                <a:latin typeface="Times New Roman" panose="02020603050405020304" pitchFamily="18" charset="0"/>
                <a:cs typeface="Times New Roman" panose="02020603050405020304" pitchFamily="18" charset="0"/>
              </a:rPr>
              <a:t>k+1</a:t>
            </a:r>
            <a:r>
              <a:rPr lang="zh-CN" altLang="en-US" sz="2000" dirty="0">
                <a:latin typeface="Times New Roman" panose="02020603050405020304" pitchFamily="18" charset="0"/>
                <a:cs typeface="Times New Roman" panose="02020603050405020304" pitchFamily="18" charset="0"/>
              </a:rPr>
              <a:t>个参数和</a:t>
            </a:r>
            <a:r>
              <a:rPr lang="en-US" altLang="zh-CN" sz="2000" dirty="0">
                <a:latin typeface="Times New Roman" panose="02020603050405020304" pitchFamily="18" charset="0"/>
                <a:cs typeface="Times New Roman" panose="02020603050405020304" pitchFamily="18" charset="0"/>
              </a:rPr>
              <a:t>k+1+q</a:t>
            </a:r>
            <a:r>
              <a:rPr lang="zh-CN" altLang="en-US" sz="2000" dirty="0">
                <a:latin typeface="Times New Roman" panose="02020603050405020304" pitchFamily="18" charset="0"/>
                <a:cs typeface="Times New Roman" panose="02020603050405020304" pitchFamily="18" charset="0"/>
              </a:rPr>
              <a:t>个工具，那么，</a:t>
            </a:r>
            <a:r>
              <a:rPr lang="en-US" altLang="zh-CN" sz="2000" dirty="0">
                <a:latin typeface="Times New Roman" panose="02020603050405020304" pitchFamily="18" charset="0"/>
                <a:cs typeface="Times New Roman" panose="02020603050405020304" pitchFamily="18" charset="0"/>
              </a:rPr>
              <a:t>2SLS</a:t>
            </a:r>
            <a:r>
              <a:rPr lang="zh-CN" altLang="en-US" sz="2000" dirty="0">
                <a:latin typeface="Times New Roman" panose="02020603050405020304" pitchFamily="18" charset="0"/>
                <a:cs typeface="Times New Roman" panose="02020603050405020304" pitchFamily="18" charset="0"/>
              </a:rPr>
              <a:t>残差的均值为</a:t>
            </a:r>
            <a:r>
              <a:rPr lang="en-US" altLang="zh-CN" sz="2000" dirty="0">
                <a:latin typeface="Times New Roman" panose="02020603050405020304" pitchFamily="18" charset="0"/>
                <a:cs typeface="Times New Roman" panose="02020603050405020304" pitchFamily="18" charset="0"/>
              </a:rPr>
              <a:t>0</a:t>
            </a:r>
            <a:r>
              <a:rPr lang="zh-CN" altLang="en-US" sz="2000" dirty="0">
                <a:latin typeface="Times New Roman" panose="02020603050405020304" pitchFamily="18" charset="0"/>
                <a:cs typeface="Times New Roman" panose="02020603050405020304" pitchFamily="18" charset="0"/>
              </a:rPr>
              <a:t>，而且都与这些工具的</a:t>
            </a:r>
            <a:r>
              <a:rPr lang="en-US" altLang="zh-CN" sz="2000" dirty="0">
                <a:latin typeface="Times New Roman" panose="02020603050405020304" pitchFamily="18" charset="0"/>
                <a:cs typeface="Times New Roman" panose="02020603050405020304" pitchFamily="18" charset="0"/>
              </a:rPr>
              <a:t>k</a:t>
            </a:r>
            <a:r>
              <a:rPr lang="zh-CN" altLang="en-US" sz="2000" dirty="0">
                <a:latin typeface="Times New Roman" panose="02020603050405020304" pitchFamily="18" charset="0"/>
                <a:cs typeface="Times New Roman" panose="02020603050405020304" pitchFamily="18" charset="0"/>
              </a:rPr>
              <a:t>个线性组合不相关。因此，这个检验就检查了</a:t>
            </a:r>
            <a:r>
              <a:rPr lang="en-US" altLang="zh-CN" sz="2000" dirty="0">
                <a:latin typeface="Times New Roman" panose="02020603050405020304" pitchFamily="18" charset="0"/>
                <a:cs typeface="Times New Roman" panose="02020603050405020304" pitchFamily="18" charset="0"/>
              </a:rPr>
              <a:t>2SLS</a:t>
            </a:r>
            <a:r>
              <a:rPr lang="zh-CN" altLang="en-US" sz="2000" dirty="0">
                <a:latin typeface="Times New Roman" panose="02020603050405020304" pitchFamily="18" charset="0"/>
                <a:cs typeface="Times New Roman" panose="02020603050405020304" pitchFamily="18" charset="0"/>
              </a:rPr>
              <a:t>残差与这些工具的</a:t>
            </a:r>
            <a:r>
              <a:rPr lang="en-US" altLang="zh-CN" sz="2000" dirty="0">
                <a:latin typeface="Times New Roman" panose="02020603050405020304" pitchFamily="18" charset="0"/>
                <a:cs typeface="Times New Roman" panose="02020603050405020304" pitchFamily="18" charset="0"/>
              </a:rPr>
              <a:t>q</a:t>
            </a:r>
            <a:r>
              <a:rPr lang="zh-CN" altLang="en-US" sz="2000" dirty="0">
                <a:latin typeface="Times New Roman" panose="02020603050405020304" pitchFamily="18" charset="0"/>
                <a:cs typeface="Times New Roman" panose="02020603050405020304" pitchFamily="18" charset="0"/>
              </a:rPr>
              <a:t>个线性组合是否相关。</a:t>
            </a:r>
            <a:endParaRPr lang="en-US" altLang="zh-CN" sz="2000" dirty="0">
              <a:latin typeface="Times New Roman" panose="02020603050405020304" pitchFamily="18" charset="0"/>
              <a:cs typeface="Times New Roman" panose="02020603050405020304" pitchFamily="18" charset="0"/>
            </a:endParaRPr>
          </a:p>
          <a:p>
            <a:pPr marL="0" indent="0">
              <a:buNone/>
              <a:defRPr/>
            </a:pPr>
            <a:endParaRPr lang="zh-CN"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内容占位符 2">
            <a:extLst>
              <a:ext uri="{FF2B5EF4-FFF2-40B4-BE49-F238E27FC236}">
                <a16:creationId xmlns:a16="http://schemas.microsoft.com/office/drawing/2014/main" id="{004FA412-A3A0-4473-BFFB-F2CC929779A1}"/>
              </a:ext>
            </a:extLst>
          </p:cNvPr>
          <p:cNvSpPr>
            <a:spLocks noGrp="1"/>
          </p:cNvSpPr>
          <p:nvPr>
            <p:ph idx="4294967295"/>
          </p:nvPr>
        </p:nvSpPr>
        <p:spPr>
          <a:xfrm>
            <a:off x="0" y="1417638"/>
            <a:ext cx="8229600" cy="4708525"/>
          </a:xfrm>
        </p:spPr>
        <p:txBody>
          <a:bodyPr/>
          <a:lstStyle/>
          <a:p>
            <a:pPr marL="0" indent="0">
              <a:buNone/>
            </a:pPr>
            <a:r>
              <a:rPr lang="zh-CN" altLang="en-US" sz="2400" b="1" dirty="0">
                <a:latin typeface="Times New Roman" panose="02020603050405020304" pitchFamily="18" charset="0"/>
                <a:cs typeface="Times New Roman" panose="02020603050405020304" pitchFamily="18" charset="0"/>
              </a:rPr>
              <a:t>例</a:t>
            </a:r>
            <a:r>
              <a:rPr lang="en-US" altLang="zh-CN" sz="2400" b="1" dirty="0">
                <a:latin typeface="Times New Roman" panose="02020603050405020304" pitchFamily="18" charset="0"/>
                <a:cs typeface="Times New Roman" panose="02020603050405020304" pitchFamily="18" charset="0"/>
              </a:rPr>
              <a:t>15.8  </a:t>
            </a:r>
            <a:r>
              <a:rPr lang="zh-CN" altLang="en-US" sz="2400" b="1" dirty="0">
                <a:latin typeface="Times New Roman" panose="02020603050405020304" pitchFamily="18" charset="0"/>
                <a:cs typeface="Times New Roman" panose="02020603050405020304" pitchFamily="18" charset="0"/>
              </a:rPr>
              <a:t>职业女性的教育回报</a:t>
            </a:r>
          </a:p>
        </p:txBody>
      </p:sp>
      <p:pic>
        <p:nvPicPr>
          <p:cNvPr id="64516" name="图片 3">
            <a:extLst>
              <a:ext uri="{FF2B5EF4-FFF2-40B4-BE49-F238E27FC236}">
                <a16:creationId xmlns:a16="http://schemas.microsoft.com/office/drawing/2014/main" id="{B4E7F184-0A17-4E43-A70D-C59949848F9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5400" y="1916832"/>
            <a:ext cx="11117904"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图片 4">
            <a:extLst>
              <a:ext uri="{FF2B5EF4-FFF2-40B4-BE49-F238E27FC236}">
                <a16:creationId xmlns:a16="http://schemas.microsoft.com/office/drawing/2014/main" id="{9FECB69A-9461-4907-BEC6-D5272C0DB91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1384" y="2721992"/>
            <a:ext cx="11475692" cy="1872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内容占位符 2">
            <a:extLst>
              <a:ext uri="{FF2B5EF4-FFF2-40B4-BE49-F238E27FC236}">
                <a16:creationId xmlns:a16="http://schemas.microsoft.com/office/drawing/2014/main" id="{7B88AFA7-EE8B-4F16-83AE-9D805B163C18}"/>
              </a:ext>
            </a:extLst>
          </p:cNvPr>
          <p:cNvSpPr>
            <a:spLocks noGrp="1"/>
          </p:cNvSpPr>
          <p:nvPr>
            <p:ph idx="4294967295"/>
          </p:nvPr>
        </p:nvSpPr>
        <p:spPr>
          <a:xfrm>
            <a:off x="767408" y="1417638"/>
            <a:ext cx="11017224" cy="5035550"/>
          </a:xfrm>
        </p:spPr>
        <p:txBody>
          <a:bodyPr/>
          <a:lstStyle/>
          <a:p>
            <a:pPr marL="0" indent="0">
              <a:buNone/>
            </a:pP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4</a:t>
            </a:r>
            <a:r>
              <a:rPr lang="zh-CN" altLang="en-US" sz="2400" dirty="0">
                <a:latin typeface="Times New Roman" panose="02020603050405020304" pitchFamily="18" charset="0"/>
                <a:cs typeface="Times New Roman" panose="02020603050405020304" pitchFamily="18" charset="0"/>
              </a:rPr>
              <a:t>）回归过度识别约束检验方法：</a:t>
            </a:r>
            <a:endParaRPr lang="en-US" altLang="zh-CN" sz="2400" dirty="0">
              <a:latin typeface="Times New Roman" panose="02020603050405020304" pitchFamily="18" charset="0"/>
              <a:cs typeface="Times New Roman" panose="02020603050405020304" pitchFamily="18" charset="0"/>
            </a:endParaRPr>
          </a:p>
          <a:p>
            <a:pPr marL="0" indent="0">
              <a:buNone/>
            </a:pPr>
            <a:endParaRPr lang="en-US" altLang="zh-CN" sz="2400" dirty="0">
              <a:latin typeface="Times New Roman" panose="02020603050405020304" pitchFamily="18" charset="0"/>
              <a:cs typeface="Times New Roman" panose="02020603050405020304" pitchFamily="18" charset="0"/>
            </a:endParaRPr>
          </a:p>
          <a:p>
            <a:pPr marL="0" indent="0">
              <a:buNone/>
            </a:pPr>
            <a:endParaRPr lang="en-US" altLang="zh-CN" sz="2400" dirty="0">
              <a:latin typeface="Times New Roman" panose="02020603050405020304" pitchFamily="18" charset="0"/>
              <a:cs typeface="Times New Roman" panose="02020603050405020304" pitchFamily="18" charset="0"/>
            </a:endParaRPr>
          </a:p>
          <a:p>
            <a:pPr marL="0" indent="0">
              <a:buNone/>
            </a:pPr>
            <a:endParaRPr lang="en-US" altLang="zh-CN" sz="2400" dirty="0">
              <a:latin typeface="Times New Roman" panose="02020603050405020304" pitchFamily="18" charset="0"/>
              <a:cs typeface="Times New Roman" panose="02020603050405020304" pitchFamily="18" charset="0"/>
            </a:endParaRPr>
          </a:p>
          <a:p>
            <a:pPr marL="0" indent="0">
              <a:buNone/>
            </a:pPr>
            <a:endParaRPr lang="en-US" altLang="zh-CN" sz="2400" dirty="0">
              <a:latin typeface="Times New Roman" panose="02020603050405020304" pitchFamily="18" charset="0"/>
              <a:cs typeface="Times New Roman" panose="02020603050405020304" pitchFamily="18" charset="0"/>
            </a:endParaRPr>
          </a:p>
          <a:p>
            <a:pPr marL="0" indent="0">
              <a:buNone/>
            </a:pPr>
            <a:r>
              <a:rPr lang="zh-CN" altLang="en-US" sz="2000" dirty="0">
                <a:latin typeface="Times New Roman" panose="02020603050405020304" pitchFamily="18" charset="0"/>
                <a:cs typeface="Times New Roman" panose="02020603050405020304" pitchFamily="18" charset="0"/>
              </a:rPr>
              <a:t>在标准的</a:t>
            </a:r>
            <a:r>
              <a:rPr lang="en-US" altLang="zh-CN" sz="2000" dirty="0">
                <a:latin typeface="Times New Roman" panose="02020603050405020304" pitchFamily="18" charset="0"/>
                <a:cs typeface="Times New Roman" panose="02020603050405020304" pitchFamily="18" charset="0"/>
              </a:rPr>
              <a:t>2SLS</a:t>
            </a:r>
            <a:r>
              <a:rPr lang="zh-CN" altLang="en-US" sz="2000" dirty="0">
                <a:latin typeface="Times New Roman" panose="02020603050405020304" pitchFamily="18" charset="0"/>
                <a:cs typeface="Times New Roman" panose="02020603050405020304" pitchFamily="18" charset="0"/>
              </a:rPr>
              <a:t>假定下，增添变量提高了</a:t>
            </a:r>
            <a:r>
              <a:rPr lang="en-US" altLang="zh-CN" sz="2000" dirty="0">
                <a:latin typeface="Times New Roman" panose="02020603050405020304" pitchFamily="18" charset="0"/>
                <a:cs typeface="Times New Roman" panose="02020603050405020304" pitchFamily="18" charset="0"/>
              </a:rPr>
              <a:t>2SLS</a:t>
            </a:r>
            <a:r>
              <a:rPr lang="zh-CN" altLang="en-US" sz="2000" dirty="0">
                <a:latin typeface="Times New Roman" panose="02020603050405020304" pitchFamily="18" charset="0"/>
                <a:cs typeface="Times New Roman" panose="02020603050405020304" pitchFamily="18" charset="0"/>
              </a:rPr>
              <a:t>的渐近有效性。这就要求任何一个新工具实际上都是外生的（否则，</a:t>
            </a:r>
            <a:r>
              <a:rPr lang="en-US" altLang="zh-CN" sz="2000" dirty="0">
                <a:latin typeface="Times New Roman" panose="02020603050405020304" pitchFamily="18" charset="0"/>
                <a:cs typeface="Times New Roman" panose="02020603050405020304" pitchFamily="18" charset="0"/>
              </a:rPr>
              <a:t>2SLS </a:t>
            </a:r>
            <a:r>
              <a:rPr lang="zh-CN" altLang="en-US" sz="2000" dirty="0">
                <a:latin typeface="Times New Roman" panose="02020603050405020304" pitchFamily="18" charset="0"/>
                <a:cs typeface="Times New Roman" panose="02020603050405020304" pitchFamily="18" charset="0"/>
              </a:rPr>
              <a:t>甚至将不是一致的），而且这只是一个渐近结果。在具备适度样本容量可供使用的条件下，增添过多的工具（即增加过度识别约束的数目）会导致</a:t>
            </a:r>
            <a:r>
              <a:rPr lang="en-US" altLang="zh-CN" sz="2000" dirty="0">
                <a:latin typeface="Times New Roman" panose="02020603050405020304" pitchFamily="18" charset="0"/>
                <a:cs typeface="Times New Roman" panose="02020603050405020304" pitchFamily="18" charset="0"/>
              </a:rPr>
              <a:t>2SLS</a:t>
            </a:r>
            <a:r>
              <a:rPr lang="zh-CN" altLang="en-US" sz="2000" dirty="0">
                <a:latin typeface="Times New Roman" panose="02020603050405020304" pitchFamily="18" charset="0"/>
                <a:cs typeface="Times New Roman" panose="02020603050405020304" pitchFamily="18" charset="0"/>
              </a:rPr>
              <a:t>出现严重偏误。</a:t>
            </a:r>
            <a:endParaRPr lang="en-US" altLang="zh-CN" sz="2000" dirty="0">
              <a:latin typeface="Times New Roman" panose="02020603050405020304" pitchFamily="18" charset="0"/>
              <a:cs typeface="Times New Roman" panose="02020603050405020304" pitchFamily="18" charset="0"/>
            </a:endParaRPr>
          </a:p>
          <a:p>
            <a:pPr marL="0" indent="0">
              <a:buNone/>
            </a:pPr>
            <a:r>
              <a:rPr lang="zh-CN" altLang="en-US" sz="2000" dirty="0">
                <a:latin typeface="Times New Roman" panose="02020603050405020304" pitchFamily="18" charset="0"/>
                <a:cs typeface="Times New Roman" panose="02020603050405020304" pitchFamily="18" charset="0"/>
              </a:rPr>
              <a:t>只要有多于所需的工具，都可以使用过度识别检验。如果有恰好足够的工具，该模型便被称为是恰好识别的，第</a:t>
            </a:r>
            <a:r>
              <a:rPr lang="en-US" altLang="zh-CN"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i</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部分中的</a:t>
            </a:r>
            <a:r>
              <a:rPr lang="en-US" altLang="zh-CN" sz="2000" dirty="0">
                <a:latin typeface="Times New Roman" panose="02020603050405020304" pitchFamily="18" charset="0"/>
                <a:cs typeface="Times New Roman" panose="02020603050405020304" pitchFamily="18" charset="0"/>
              </a:rPr>
              <a:t>R2</a:t>
            </a:r>
            <a:r>
              <a:rPr lang="zh-CN" altLang="en-US" sz="2000" dirty="0">
                <a:latin typeface="Times New Roman" panose="02020603050405020304" pitchFamily="18" charset="0"/>
                <a:cs typeface="Times New Roman" panose="02020603050405020304" pitchFamily="18" charset="0"/>
              </a:rPr>
              <a:t>将恒等于零。在恰好识别的情况下，不能检验工具的外生性。</a:t>
            </a:r>
            <a:endParaRPr lang="en-US" altLang="zh-CN" sz="2000" dirty="0">
              <a:latin typeface="Times New Roman" panose="02020603050405020304" pitchFamily="18" charset="0"/>
              <a:cs typeface="Times New Roman" panose="02020603050405020304" pitchFamily="18" charset="0"/>
            </a:endParaRPr>
          </a:p>
          <a:p>
            <a:pPr marL="0" indent="0">
              <a:buNone/>
            </a:pPr>
            <a:endParaRPr lang="zh-CN" altLang="en-US" dirty="0"/>
          </a:p>
        </p:txBody>
      </p:sp>
      <p:pic>
        <p:nvPicPr>
          <p:cNvPr id="65540" name="图片 3">
            <a:extLst>
              <a:ext uri="{FF2B5EF4-FFF2-40B4-BE49-F238E27FC236}">
                <a16:creationId xmlns:a16="http://schemas.microsoft.com/office/drawing/2014/main" id="{241F600A-E148-4CBF-8F28-6A1C5923500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99456" y="1844824"/>
            <a:ext cx="9284728" cy="1728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a:extLst>
              <a:ext uri="{FF2B5EF4-FFF2-40B4-BE49-F238E27FC236}">
                <a16:creationId xmlns:a16="http://schemas.microsoft.com/office/drawing/2014/main" id="{5FC0A007-7F26-4FA5-8CF0-37FC4542836E}"/>
              </a:ext>
            </a:extLst>
          </p:cNvPr>
          <p:cNvSpPr>
            <a:spLocks noGrp="1"/>
          </p:cNvSpPr>
          <p:nvPr>
            <p:ph type="title" idx="4294967295"/>
          </p:nvPr>
        </p:nvSpPr>
        <p:spPr>
          <a:xfrm>
            <a:off x="695400" y="1206500"/>
            <a:ext cx="9667800" cy="710332"/>
          </a:xfrm>
        </p:spPr>
        <p:txBody>
          <a:bodyPr/>
          <a:lstStyle/>
          <a:p>
            <a:pPr algn="l"/>
            <a:r>
              <a:rPr lang="zh-CN" altLang="en-US" sz="3600"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rPr>
              <a:t>六、</a:t>
            </a:r>
            <a:r>
              <a:rPr lang="zh-TW" altLang="en-US" sz="3600"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rPr>
              <a:t>异方差条件下的</a:t>
            </a:r>
            <a:r>
              <a:rPr lang="en-US" altLang="zh-TW" sz="3600"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rPr>
              <a:t>2</a:t>
            </a:r>
            <a:r>
              <a:rPr lang="en-US" altLang="zh-CN" sz="3600" b="1" dirty="0">
                <a:solidFill>
                  <a:srgbClr val="000066"/>
                </a:solidFill>
                <a:latin typeface="华文中宋" panose="02010600040101010101" pitchFamily="2" charset="-122"/>
                <a:ea typeface="华文中宋" panose="02010600040101010101" pitchFamily="2" charset="-122"/>
                <a:cs typeface="Times New Roman" panose="02020603050405020304" pitchFamily="18" charset="0"/>
              </a:rPr>
              <a:t>SLS</a:t>
            </a:r>
            <a:endParaRPr lang="zh-CN" altLang="en-US" sz="3600" dirty="0">
              <a:latin typeface="华文中宋" panose="02010600040101010101" pitchFamily="2" charset="-122"/>
              <a:ea typeface="华文中宋" panose="02010600040101010101" pitchFamily="2" charset="-122"/>
            </a:endParaRPr>
          </a:p>
        </p:txBody>
      </p:sp>
      <p:sp>
        <p:nvSpPr>
          <p:cNvPr id="66563" name="内容占位符 2">
            <a:extLst>
              <a:ext uri="{FF2B5EF4-FFF2-40B4-BE49-F238E27FC236}">
                <a16:creationId xmlns:a16="http://schemas.microsoft.com/office/drawing/2014/main" id="{EBE41B86-AAE4-4C59-9A11-4BE81A2916FC}"/>
              </a:ext>
            </a:extLst>
          </p:cNvPr>
          <p:cNvSpPr>
            <a:spLocks noGrp="1"/>
          </p:cNvSpPr>
          <p:nvPr>
            <p:ph idx="4294967295"/>
          </p:nvPr>
        </p:nvSpPr>
        <p:spPr>
          <a:xfrm>
            <a:off x="839416" y="1905494"/>
            <a:ext cx="7607672" cy="503536"/>
          </a:xfrm>
        </p:spPr>
        <p:txBody>
          <a:bodyPr/>
          <a:lstStyle/>
          <a:p>
            <a:pPr marL="0" indent="0">
              <a:buNone/>
            </a:pPr>
            <a:r>
              <a:rPr lang="en-US" altLang="zh-CN" sz="2400" b="1" dirty="0">
                <a:solidFill>
                  <a:srgbClr val="000066"/>
                </a:solidFill>
                <a:latin typeface="Times New Roman" panose="02020603050405020304" pitchFamily="18" charset="0"/>
                <a:cs typeface="Times New Roman" panose="02020603050405020304" pitchFamily="18" charset="0"/>
              </a:rPr>
              <a:t>1</a:t>
            </a:r>
            <a:r>
              <a:rPr lang="zh-CN" altLang="en-US" sz="2400" b="1" dirty="0">
                <a:solidFill>
                  <a:srgbClr val="000066"/>
                </a:solidFill>
                <a:latin typeface="Times New Roman" panose="02020603050405020304" pitchFamily="18" charset="0"/>
                <a:cs typeface="Times New Roman" panose="02020603050405020304" pitchFamily="18" charset="0"/>
              </a:rPr>
              <a:t>、</a:t>
            </a:r>
            <a:r>
              <a:rPr lang="en-US" altLang="zh-CN" sz="2400" b="1" dirty="0">
                <a:solidFill>
                  <a:srgbClr val="000066"/>
                </a:solidFill>
                <a:latin typeface="Times New Roman" panose="02020603050405020304" pitchFamily="18" charset="0"/>
                <a:cs typeface="Times New Roman" panose="02020603050405020304" pitchFamily="18" charset="0"/>
              </a:rPr>
              <a:t>2SLS</a:t>
            </a:r>
            <a:r>
              <a:rPr lang="zh-CN" altLang="en-US" sz="2400" b="1" dirty="0">
                <a:solidFill>
                  <a:srgbClr val="000066"/>
                </a:solidFill>
                <a:latin typeface="Times New Roman" panose="02020603050405020304" pitchFamily="18" charset="0"/>
                <a:cs typeface="Times New Roman" panose="02020603050405020304" pitchFamily="18" charset="0"/>
              </a:rPr>
              <a:t>估计的异方差性与</a:t>
            </a:r>
            <a:r>
              <a:rPr lang="en-US" altLang="zh-CN" sz="2400" b="1" dirty="0">
                <a:solidFill>
                  <a:srgbClr val="000066"/>
                </a:solidFill>
                <a:latin typeface="Times New Roman" panose="02020603050405020304" pitchFamily="18" charset="0"/>
                <a:cs typeface="Times New Roman" panose="02020603050405020304" pitchFamily="18" charset="0"/>
              </a:rPr>
              <a:t>OLS</a:t>
            </a:r>
            <a:r>
              <a:rPr lang="zh-CN" altLang="en-US" sz="2400" b="1" dirty="0">
                <a:solidFill>
                  <a:srgbClr val="000066"/>
                </a:solidFill>
                <a:latin typeface="Times New Roman" panose="02020603050405020304" pitchFamily="18" charset="0"/>
                <a:cs typeface="Times New Roman" panose="02020603050405020304" pitchFamily="18" charset="0"/>
              </a:rPr>
              <a:t>情况下是相同问题 </a:t>
            </a:r>
          </a:p>
        </p:txBody>
      </p:sp>
      <p:pic>
        <p:nvPicPr>
          <p:cNvPr id="66564" name="图片 3">
            <a:extLst>
              <a:ext uri="{FF2B5EF4-FFF2-40B4-BE49-F238E27FC236}">
                <a16:creationId xmlns:a16="http://schemas.microsoft.com/office/drawing/2014/main" id="{695E11F1-2C2F-4715-8713-0BA0066BE6C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1424" y="2454382"/>
            <a:ext cx="10768019" cy="3989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内容占位符 2">
            <a:extLst>
              <a:ext uri="{FF2B5EF4-FFF2-40B4-BE49-F238E27FC236}">
                <a16:creationId xmlns:a16="http://schemas.microsoft.com/office/drawing/2014/main" id="{58EAABA2-8A8E-4E48-96D3-87410F45DE19}"/>
              </a:ext>
            </a:extLst>
          </p:cNvPr>
          <p:cNvSpPr>
            <a:spLocks noGrp="1"/>
          </p:cNvSpPr>
          <p:nvPr>
            <p:ph idx="4294967295"/>
          </p:nvPr>
        </p:nvSpPr>
        <p:spPr>
          <a:xfrm>
            <a:off x="695400" y="1268760"/>
            <a:ext cx="9667800" cy="531813"/>
          </a:xfrm>
        </p:spPr>
        <p:txBody>
          <a:bodyPr/>
          <a:lstStyle/>
          <a:p>
            <a:pPr marL="0" indent="0">
              <a:buNone/>
            </a:pPr>
            <a:r>
              <a:rPr lang="en-US" altLang="zh-CN" sz="2800" dirty="0">
                <a:solidFill>
                  <a:srgbClr val="000066"/>
                </a:solidFill>
              </a:rPr>
              <a:t>2</a:t>
            </a:r>
            <a:r>
              <a:rPr lang="zh-CN" altLang="en-US" sz="2800" dirty="0">
                <a:solidFill>
                  <a:srgbClr val="000066"/>
                </a:solidFill>
              </a:rPr>
              <a:t>、举例说明</a:t>
            </a:r>
          </a:p>
        </p:txBody>
      </p:sp>
      <p:pic>
        <p:nvPicPr>
          <p:cNvPr id="67588" name="图片 4">
            <a:extLst>
              <a:ext uri="{FF2B5EF4-FFF2-40B4-BE49-F238E27FC236}">
                <a16:creationId xmlns:a16="http://schemas.microsoft.com/office/drawing/2014/main" id="{72959F79-791E-4E0C-9803-CBC5413AEE7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5400" y="4157367"/>
            <a:ext cx="11089233" cy="783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9" name="图片 5">
            <a:extLst>
              <a:ext uri="{FF2B5EF4-FFF2-40B4-BE49-F238E27FC236}">
                <a16:creationId xmlns:a16="http://schemas.microsoft.com/office/drawing/2014/main" id="{BD17D114-CB84-4931-BF4F-B524399879D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5400" y="1800573"/>
            <a:ext cx="11184672" cy="2356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a:extLst>
              <a:ext uri="{FF2B5EF4-FFF2-40B4-BE49-F238E27FC236}">
                <a16:creationId xmlns:a16="http://schemas.microsoft.com/office/drawing/2014/main" id="{995D6A52-FF32-4291-A8DB-A89ED24F3C49}"/>
              </a:ext>
            </a:extLst>
          </p:cNvPr>
          <p:cNvSpPr>
            <a:spLocks noGrp="1"/>
          </p:cNvSpPr>
          <p:nvPr>
            <p:ph type="title" idx="4294967295"/>
          </p:nvPr>
        </p:nvSpPr>
        <p:spPr>
          <a:xfrm>
            <a:off x="551384" y="1206500"/>
            <a:ext cx="9811816" cy="494308"/>
          </a:xfrm>
        </p:spPr>
        <p:txBody>
          <a:bodyPr/>
          <a:lstStyle/>
          <a:p>
            <a:pPr algn="l"/>
            <a:r>
              <a:rPr lang="zh-CN" altLang="en-US" sz="3600" b="1" dirty="0">
                <a:solidFill>
                  <a:srgbClr val="000066"/>
                </a:solidFill>
                <a:latin typeface="Times New Roman" panose="02020603050405020304" pitchFamily="18" charset="0"/>
                <a:cs typeface="Times New Roman" panose="02020603050405020304" pitchFamily="18" charset="0"/>
              </a:rPr>
              <a:t>七、</a:t>
            </a:r>
            <a:r>
              <a:rPr lang="en-US" altLang="zh-TW" sz="3600" b="1" dirty="0">
                <a:solidFill>
                  <a:srgbClr val="000066"/>
                </a:solidFill>
                <a:latin typeface="Times New Roman" panose="02020603050405020304" pitchFamily="18" charset="0"/>
                <a:ea typeface="宋体" panose="02010600030101010101" pitchFamily="2" charset="-122"/>
                <a:cs typeface="Times New Roman" panose="02020603050405020304" pitchFamily="18" charset="0"/>
              </a:rPr>
              <a:t>2</a:t>
            </a:r>
            <a:r>
              <a:rPr lang="en-US" altLang="zh-CN" sz="3600" b="1" dirty="0">
                <a:solidFill>
                  <a:srgbClr val="000066"/>
                </a:solidFill>
                <a:latin typeface="Times New Roman" panose="02020603050405020304" pitchFamily="18" charset="0"/>
                <a:cs typeface="Times New Roman" panose="02020603050405020304" pitchFamily="18" charset="0"/>
              </a:rPr>
              <a:t>SLS </a:t>
            </a:r>
            <a:r>
              <a:rPr lang="zh-CN" altLang="en-US" sz="3600" b="1" dirty="0">
                <a:solidFill>
                  <a:srgbClr val="000066"/>
                </a:solidFill>
                <a:latin typeface="Times New Roman" panose="02020603050405020304" pitchFamily="18" charset="0"/>
                <a:cs typeface="Times New Roman" panose="02020603050405020304" pitchFamily="18" charset="0"/>
              </a:rPr>
              <a:t>应用于时间序列方程</a:t>
            </a:r>
            <a:endParaRPr lang="zh-CN" altLang="en-US" sz="3600" dirty="0"/>
          </a:p>
        </p:txBody>
      </p:sp>
      <p:sp>
        <p:nvSpPr>
          <p:cNvPr id="68611" name="内容占位符 2">
            <a:extLst>
              <a:ext uri="{FF2B5EF4-FFF2-40B4-BE49-F238E27FC236}">
                <a16:creationId xmlns:a16="http://schemas.microsoft.com/office/drawing/2014/main" id="{FF4C666C-66D3-4D41-9A30-CDAB3F43DE05}"/>
              </a:ext>
            </a:extLst>
          </p:cNvPr>
          <p:cNvSpPr>
            <a:spLocks noGrp="1"/>
          </p:cNvSpPr>
          <p:nvPr>
            <p:ph idx="4294967295"/>
          </p:nvPr>
        </p:nvSpPr>
        <p:spPr>
          <a:xfrm>
            <a:off x="623392" y="1772816"/>
            <a:ext cx="10147176" cy="4114800"/>
          </a:xfrm>
        </p:spPr>
        <p:txBody>
          <a:bodyPr/>
          <a:lstStyle/>
          <a:p>
            <a:pPr marL="0" indent="0">
              <a:buNone/>
            </a:pPr>
            <a:r>
              <a:rPr lang="en-US" altLang="zh-CN" sz="2400" b="1" dirty="0">
                <a:solidFill>
                  <a:srgbClr val="000066"/>
                </a:solidFill>
              </a:rPr>
              <a:t>1</a:t>
            </a:r>
            <a:r>
              <a:rPr lang="zh-CN" altLang="en-US" sz="2400" b="1" dirty="0">
                <a:solidFill>
                  <a:srgbClr val="000066"/>
                </a:solidFill>
              </a:rPr>
              <a:t>、识别的要求</a:t>
            </a:r>
            <a:endParaRPr lang="en-US" altLang="zh-CN" sz="2400" b="1" dirty="0">
              <a:solidFill>
                <a:srgbClr val="000066"/>
              </a:solidFill>
            </a:endParaRPr>
          </a:p>
          <a:p>
            <a:pPr marL="0" indent="0">
              <a:buNone/>
            </a:pPr>
            <a:endParaRPr lang="en-US" altLang="zh-CN" sz="2400" b="1" dirty="0">
              <a:solidFill>
                <a:srgbClr val="000066"/>
              </a:solidFill>
            </a:endParaRPr>
          </a:p>
          <a:p>
            <a:pPr marL="0" indent="0">
              <a:buNone/>
            </a:pPr>
            <a:endParaRPr lang="en-US" altLang="zh-CN" sz="2400" b="1" dirty="0">
              <a:solidFill>
                <a:srgbClr val="000066"/>
              </a:solidFill>
            </a:endParaRPr>
          </a:p>
          <a:p>
            <a:pPr marL="0" indent="0">
              <a:buNone/>
            </a:pPr>
            <a:endParaRPr lang="en-US" altLang="zh-CN" sz="2400" b="1" dirty="0">
              <a:solidFill>
                <a:srgbClr val="000066"/>
              </a:solidFill>
            </a:endParaRPr>
          </a:p>
          <a:p>
            <a:pPr marL="0" indent="0">
              <a:buNone/>
            </a:pPr>
            <a:endParaRPr lang="en-US" altLang="zh-CN" sz="2400" b="1" dirty="0">
              <a:solidFill>
                <a:srgbClr val="000066"/>
              </a:solidFill>
            </a:endParaRPr>
          </a:p>
          <a:p>
            <a:pPr marL="0" indent="0">
              <a:buNone/>
            </a:pPr>
            <a:endParaRPr lang="en-US" altLang="zh-CN" sz="2400" b="1" dirty="0">
              <a:solidFill>
                <a:srgbClr val="000066"/>
              </a:solidFill>
            </a:endParaRPr>
          </a:p>
          <a:p>
            <a:pPr marL="0" indent="0">
              <a:buNone/>
            </a:pPr>
            <a:r>
              <a:rPr lang="zh-CN" altLang="en-US" sz="2000" b="1" dirty="0">
                <a:solidFill>
                  <a:srgbClr val="000066"/>
                </a:solidFill>
              </a:rPr>
              <a:t>思考题</a:t>
            </a:r>
          </a:p>
        </p:txBody>
      </p:sp>
      <p:pic>
        <p:nvPicPr>
          <p:cNvPr id="68612" name="图片 3">
            <a:extLst>
              <a:ext uri="{FF2B5EF4-FFF2-40B4-BE49-F238E27FC236}">
                <a16:creationId xmlns:a16="http://schemas.microsoft.com/office/drawing/2014/main" id="{6F95FD97-4D87-450E-85A4-A2DE16A727E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51584" y="2132856"/>
            <a:ext cx="8107362"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3" name="图片 4">
            <a:extLst>
              <a:ext uri="{FF2B5EF4-FFF2-40B4-BE49-F238E27FC236}">
                <a16:creationId xmlns:a16="http://schemas.microsoft.com/office/drawing/2014/main" id="{690C31AE-F831-49DF-BEBA-17DC2379325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67608" y="4856162"/>
            <a:ext cx="7218362"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内容占位符 2">
            <a:extLst>
              <a:ext uri="{FF2B5EF4-FFF2-40B4-BE49-F238E27FC236}">
                <a16:creationId xmlns:a16="http://schemas.microsoft.com/office/drawing/2014/main" id="{7F9CD709-7E07-49AC-90A5-48FF9F7B380F}"/>
              </a:ext>
            </a:extLst>
          </p:cNvPr>
          <p:cNvSpPr>
            <a:spLocks noGrp="1"/>
          </p:cNvSpPr>
          <p:nvPr>
            <p:ph idx="4294967295"/>
          </p:nvPr>
        </p:nvSpPr>
        <p:spPr>
          <a:xfrm>
            <a:off x="551384" y="1341439"/>
            <a:ext cx="7678216" cy="431378"/>
          </a:xfrm>
        </p:spPr>
        <p:txBody>
          <a:bodyPr/>
          <a:lstStyle/>
          <a:p>
            <a:r>
              <a:rPr lang="zh-CN" altLang="en-US" sz="2400" b="1" dirty="0">
                <a:latin typeface="Times New Roman" panose="02020603050405020304" pitchFamily="18" charset="0"/>
                <a:cs typeface="Times New Roman" panose="02020603050405020304" pitchFamily="18" charset="0"/>
              </a:rPr>
              <a:t>工具变量的两个要求之间有非常重要的区别</a:t>
            </a:r>
            <a:endParaRPr lang="en-US" altLang="zh-CN" sz="2400" b="1" dirty="0">
              <a:latin typeface="Times New Roman" panose="02020603050405020304" pitchFamily="18" charset="0"/>
              <a:cs typeface="Times New Roman" panose="02020603050405020304" pitchFamily="18" charset="0"/>
            </a:endParaRPr>
          </a:p>
          <a:p>
            <a:endParaRPr lang="en-US" altLang="zh-CN" sz="2400" b="1" dirty="0">
              <a:latin typeface="Times New Roman" panose="02020603050405020304" pitchFamily="18" charset="0"/>
              <a:cs typeface="Times New Roman" panose="02020603050405020304" pitchFamily="18" charset="0"/>
            </a:endParaRPr>
          </a:p>
        </p:txBody>
      </p:sp>
      <p:pic>
        <p:nvPicPr>
          <p:cNvPr id="11268" name="图片 1">
            <a:extLst>
              <a:ext uri="{FF2B5EF4-FFF2-40B4-BE49-F238E27FC236}">
                <a16:creationId xmlns:a16="http://schemas.microsoft.com/office/drawing/2014/main" id="{2BD8A471-0803-4242-A836-06E22265936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8785" y="1988840"/>
            <a:ext cx="11474429" cy="33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内容占位符 2">
            <a:extLst>
              <a:ext uri="{FF2B5EF4-FFF2-40B4-BE49-F238E27FC236}">
                <a16:creationId xmlns:a16="http://schemas.microsoft.com/office/drawing/2014/main" id="{621F5AFF-37C4-4B97-B60B-AFAEB9FE41CC}"/>
              </a:ext>
            </a:extLst>
          </p:cNvPr>
          <p:cNvSpPr>
            <a:spLocks noGrp="1"/>
          </p:cNvSpPr>
          <p:nvPr>
            <p:ph idx="4294967295"/>
          </p:nvPr>
        </p:nvSpPr>
        <p:spPr>
          <a:xfrm>
            <a:off x="914400" y="1484784"/>
            <a:ext cx="10363200" cy="4114800"/>
          </a:xfrm>
        </p:spPr>
        <p:txBody>
          <a:bodyPr/>
          <a:lstStyle/>
          <a:p>
            <a:pPr marL="0" indent="0">
              <a:buNone/>
            </a:pPr>
            <a:r>
              <a:rPr lang="en-US" altLang="zh-CN" sz="2800" b="1" dirty="0">
                <a:solidFill>
                  <a:srgbClr val="000066"/>
                </a:solidFill>
              </a:rPr>
              <a:t>1</a:t>
            </a:r>
            <a:r>
              <a:rPr lang="zh-CN" altLang="en-US" sz="2800" b="1" dirty="0">
                <a:solidFill>
                  <a:srgbClr val="000066"/>
                </a:solidFill>
              </a:rPr>
              <a:t>、识别的要求</a:t>
            </a:r>
            <a:r>
              <a:rPr lang="en-US" altLang="zh-CN" sz="2800" b="1" dirty="0">
                <a:solidFill>
                  <a:srgbClr val="000066"/>
                </a:solidFill>
              </a:rPr>
              <a:t>-</a:t>
            </a:r>
            <a:r>
              <a:rPr lang="zh-CN" altLang="en-US" sz="2800" b="1" dirty="0">
                <a:solidFill>
                  <a:srgbClr val="000066"/>
                </a:solidFill>
              </a:rPr>
              <a:t>续</a:t>
            </a:r>
            <a:endParaRPr lang="en-US" altLang="zh-CN" sz="2800" b="1" dirty="0">
              <a:solidFill>
                <a:srgbClr val="000066"/>
              </a:solidFill>
            </a:endParaRPr>
          </a:p>
          <a:p>
            <a:pPr marL="0" indent="0">
              <a:buNone/>
            </a:pPr>
            <a:r>
              <a:rPr lang="zh-CN" altLang="en-US" sz="2000" dirty="0"/>
              <a:t>对于时间序列或横截面数据，</a:t>
            </a:r>
            <a:r>
              <a:rPr lang="en-US" altLang="zh-CN" sz="2000" dirty="0"/>
              <a:t>2SLS </a:t>
            </a:r>
            <a:r>
              <a:rPr lang="zh-CN" altLang="en-US" sz="2000" dirty="0"/>
              <a:t>的作用是完全相同的，只是对于时间序列数据，</a:t>
            </a:r>
            <a:r>
              <a:rPr lang="en-US" altLang="zh-CN" sz="2000" dirty="0"/>
              <a:t>2SLS</a:t>
            </a:r>
            <a:r>
              <a:rPr lang="zh-CN" altLang="en-US" sz="2000" dirty="0"/>
              <a:t>的统计性质依赖于潜在序列的趋势性和相关性质。</a:t>
            </a:r>
            <a:endParaRPr lang="en-US" altLang="zh-CN" sz="2000" dirty="0"/>
          </a:p>
          <a:p>
            <a:pPr marL="0" indent="0">
              <a:buNone/>
            </a:pPr>
            <a:endParaRPr lang="en-US" altLang="zh-CN" sz="2000" dirty="0"/>
          </a:p>
          <a:p>
            <a:pPr marL="0" indent="0">
              <a:buNone/>
            </a:pPr>
            <a:r>
              <a:rPr lang="zh-CN" altLang="en-US" sz="2000" dirty="0"/>
              <a:t>如果因变量或解释变量含有趋势，就必须小心地把趋势包括进来。由于时间趋势是外生的，所以它总可以作为自身的变量来用。</a:t>
            </a:r>
            <a:endParaRPr lang="en-US" altLang="zh-CN" sz="2000" dirty="0"/>
          </a:p>
          <a:p>
            <a:pPr marL="0" indent="0">
              <a:buNone/>
            </a:pPr>
            <a:endParaRPr lang="en-US" altLang="zh-CN" sz="2000" dirty="0"/>
          </a:p>
          <a:p>
            <a:pPr marL="0" indent="0">
              <a:buNone/>
            </a:pPr>
            <a:r>
              <a:rPr lang="zh-CN" altLang="en-US" sz="2000" dirty="0"/>
              <a:t>具有强持续性的序列</a:t>
            </a:r>
            <a:r>
              <a:rPr lang="en-US" altLang="zh-CN" sz="2000" dirty="0"/>
              <a:t>(</a:t>
            </a:r>
            <a:r>
              <a:rPr lang="zh-CN" altLang="en-US" sz="2000" dirty="0"/>
              <a:t>有单位根</a:t>
            </a:r>
            <a:r>
              <a:rPr lang="en-US" altLang="zh-CN" sz="2000" dirty="0"/>
              <a:t>)</a:t>
            </a:r>
            <a:r>
              <a:rPr lang="zh-CN" altLang="en-US" sz="2000" dirty="0"/>
              <a:t>必须谨慎使用，往往在估计之前要对方程进行差分，包括对工具变量进行差分。</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内容占位符 2">
            <a:extLst>
              <a:ext uri="{FF2B5EF4-FFF2-40B4-BE49-F238E27FC236}">
                <a16:creationId xmlns:a16="http://schemas.microsoft.com/office/drawing/2014/main" id="{02D3C25D-9319-4C48-9675-DA774193C223}"/>
              </a:ext>
            </a:extLst>
          </p:cNvPr>
          <p:cNvSpPr>
            <a:spLocks noGrp="1"/>
          </p:cNvSpPr>
          <p:nvPr>
            <p:ph idx="4294967295"/>
          </p:nvPr>
        </p:nvSpPr>
        <p:spPr>
          <a:xfrm>
            <a:off x="1847528" y="1417638"/>
            <a:ext cx="8928992" cy="4708525"/>
          </a:xfrm>
        </p:spPr>
        <p:txBody>
          <a:bodyPr/>
          <a:lstStyle/>
          <a:p>
            <a:pPr marL="0" indent="0">
              <a:buNone/>
            </a:pPr>
            <a:r>
              <a:rPr lang="en-US" altLang="zh-CN" sz="2800" b="1" dirty="0">
                <a:solidFill>
                  <a:srgbClr val="000066"/>
                </a:solidFill>
              </a:rPr>
              <a:t>1</a:t>
            </a:r>
            <a:r>
              <a:rPr lang="zh-CN" altLang="en-US" sz="2800" b="1" dirty="0">
                <a:solidFill>
                  <a:srgbClr val="000066"/>
                </a:solidFill>
              </a:rPr>
              <a:t>、识别的要求</a:t>
            </a:r>
            <a:r>
              <a:rPr lang="en-US" altLang="zh-CN" sz="2800" b="1" dirty="0">
                <a:solidFill>
                  <a:srgbClr val="000066"/>
                </a:solidFill>
              </a:rPr>
              <a:t>-</a:t>
            </a:r>
            <a:r>
              <a:rPr lang="zh-CN" altLang="en-US" sz="2800" b="1" dirty="0">
                <a:solidFill>
                  <a:srgbClr val="000066"/>
                </a:solidFill>
              </a:rPr>
              <a:t>续</a:t>
            </a:r>
            <a:endParaRPr lang="en-US" altLang="zh-CN" sz="2800" b="1" dirty="0">
              <a:solidFill>
                <a:srgbClr val="000066"/>
              </a:solidFill>
            </a:endParaRPr>
          </a:p>
          <a:p>
            <a:pPr marL="0" indent="0">
              <a:buNone/>
            </a:pPr>
            <a:r>
              <a:rPr lang="zh-CN" altLang="en-US" sz="2000" dirty="0"/>
              <a:t>对于</a:t>
            </a:r>
            <a:r>
              <a:rPr lang="en-US" altLang="zh-CN" sz="2000" dirty="0"/>
              <a:t>OLS</a:t>
            </a:r>
            <a:r>
              <a:rPr lang="zh-CN" altLang="en-US" sz="2000" dirty="0"/>
              <a:t>渐近性质的类似假定下，针对时间序列数据的</a:t>
            </a:r>
            <a:r>
              <a:rPr lang="en-US" altLang="zh-CN" sz="2000" dirty="0"/>
              <a:t>2SLS</a:t>
            </a:r>
            <a:r>
              <a:rPr lang="zh-CN" altLang="en-US" sz="2000" dirty="0"/>
              <a:t>估计量是一致的，且渐近地服从正态分布。实际上，如果在表述假定时用工具变量代替解释变量，只需要增添对</a:t>
            </a:r>
            <a:r>
              <a:rPr lang="en-US" altLang="zh-CN" sz="2000" dirty="0"/>
              <a:t>2SLS</a:t>
            </a:r>
            <a:r>
              <a:rPr lang="zh-CN" altLang="en-US" sz="2000" dirty="0"/>
              <a:t>的识别假定。例如，同方差假定可表述为</a:t>
            </a:r>
          </a:p>
        </p:txBody>
      </p:sp>
      <p:pic>
        <p:nvPicPr>
          <p:cNvPr id="70660" name="图片 3">
            <a:extLst>
              <a:ext uri="{FF2B5EF4-FFF2-40B4-BE49-F238E27FC236}">
                <a16:creationId xmlns:a16="http://schemas.microsoft.com/office/drawing/2014/main" id="{D278980E-1A47-4283-8FF2-90063D2813D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12156" y="2930918"/>
            <a:ext cx="7705725"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1" name="图片 4">
            <a:extLst>
              <a:ext uri="{FF2B5EF4-FFF2-40B4-BE49-F238E27FC236}">
                <a16:creationId xmlns:a16="http://schemas.microsoft.com/office/drawing/2014/main" id="{A6438FA3-6D38-4BE1-B3E4-51E843170B0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2156" y="5589240"/>
            <a:ext cx="701833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内容占位符 2">
            <a:extLst>
              <a:ext uri="{FF2B5EF4-FFF2-40B4-BE49-F238E27FC236}">
                <a16:creationId xmlns:a16="http://schemas.microsoft.com/office/drawing/2014/main" id="{2D8A9F41-8012-4D77-BDB4-F54F14FEA8E8}"/>
              </a:ext>
            </a:extLst>
          </p:cNvPr>
          <p:cNvSpPr>
            <a:spLocks noGrp="1"/>
          </p:cNvSpPr>
          <p:nvPr>
            <p:ph idx="4294967295"/>
          </p:nvPr>
        </p:nvSpPr>
        <p:spPr>
          <a:xfrm>
            <a:off x="623392" y="1188318"/>
            <a:ext cx="7606208" cy="499194"/>
          </a:xfrm>
        </p:spPr>
        <p:txBody>
          <a:bodyPr/>
          <a:lstStyle/>
          <a:p>
            <a:pPr marL="0" indent="0">
              <a:buNone/>
            </a:pPr>
            <a:r>
              <a:rPr lang="en-US" altLang="zh-CN" sz="2400" b="1" dirty="0">
                <a:solidFill>
                  <a:srgbClr val="000066"/>
                </a:solidFill>
                <a:latin typeface="Times New Roman" panose="02020603050405020304" pitchFamily="18" charset="0"/>
                <a:cs typeface="Times New Roman" panose="02020603050405020304" pitchFamily="18" charset="0"/>
              </a:rPr>
              <a:t>2</a:t>
            </a:r>
            <a:r>
              <a:rPr lang="zh-CN" altLang="en-US" sz="2400" b="1" dirty="0">
                <a:solidFill>
                  <a:srgbClr val="000066"/>
                </a:solidFill>
                <a:latin typeface="Times New Roman" panose="02020603050405020304" pitchFamily="18" charset="0"/>
                <a:cs typeface="Times New Roman" panose="02020603050405020304" pitchFamily="18" charset="0"/>
              </a:rPr>
              <a:t>、在</a:t>
            </a:r>
            <a:r>
              <a:rPr lang="en-US" altLang="zh-CN" sz="2400" b="1" dirty="0">
                <a:solidFill>
                  <a:srgbClr val="000066"/>
                </a:solidFill>
                <a:latin typeface="Times New Roman" panose="02020603050405020304" pitchFamily="18" charset="0"/>
                <a:cs typeface="Times New Roman" panose="02020603050405020304" pitchFamily="18" charset="0"/>
              </a:rPr>
              <a:t>2SLS</a:t>
            </a:r>
            <a:r>
              <a:rPr lang="zh-CN" altLang="en-US" sz="2400" b="1" dirty="0">
                <a:solidFill>
                  <a:srgbClr val="000066"/>
                </a:solidFill>
                <a:latin typeface="Times New Roman" panose="02020603050405020304" pitchFamily="18" charset="0"/>
                <a:cs typeface="Times New Roman" panose="02020603050405020304" pitchFamily="18" charset="0"/>
              </a:rPr>
              <a:t>之后检验</a:t>
            </a:r>
            <a:r>
              <a:rPr lang="en-US" altLang="zh-CN" sz="2400" b="1" dirty="0">
                <a:solidFill>
                  <a:srgbClr val="000066"/>
                </a:solidFill>
                <a:latin typeface="Times New Roman" panose="02020603050405020304" pitchFamily="18" charset="0"/>
                <a:cs typeface="Times New Roman" panose="02020603050405020304" pitchFamily="18" charset="0"/>
              </a:rPr>
              <a:t>AR(1)</a:t>
            </a:r>
            <a:r>
              <a:rPr lang="zh-CN" altLang="en-US" sz="2400" b="1" dirty="0">
                <a:solidFill>
                  <a:srgbClr val="000066"/>
                </a:solidFill>
                <a:latin typeface="Times New Roman" panose="02020603050405020304" pitchFamily="18" charset="0"/>
                <a:cs typeface="Times New Roman" panose="02020603050405020304" pitchFamily="18" charset="0"/>
              </a:rPr>
              <a:t>序列相关</a:t>
            </a:r>
          </a:p>
        </p:txBody>
      </p:sp>
      <p:pic>
        <p:nvPicPr>
          <p:cNvPr id="71684" name="图片 3">
            <a:extLst>
              <a:ext uri="{FF2B5EF4-FFF2-40B4-BE49-F238E27FC236}">
                <a16:creationId xmlns:a16="http://schemas.microsoft.com/office/drawing/2014/main" id="{D51C4A84-F9F7-4E5B-A441-60A463A2B42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2969" y="1844824"/>
            <a:ext cx="11291515" cy="4176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8" name="图片 3">
            <a:extLst>
              <a:ext uri="{FF2B5EF4-FFF2-40B4-BE49-F238E27FC236}">
                <a16:creationId xmlns:a16="http://schemas.microsoft.com/office/drawing/2014/main" id="{DC2C4C63-4852-4355-A57A-AA212BE8E93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9376" y="1772816"/>
            <a:ext cx="11410198" cy="3024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内容占位符 2">
            <a:extLst>
              <a:ext uri="{FF2B5EF4-FFF2-40B4-BE49-F238E27FC236}">
                <a16:creationId xmlns:a16="http://schemas.microsoft.com/office/drawing/2014/main" id="{B01C59E3-D205-461C-AF71-3F6B219642C4}"/>
              </a:ext>
            </a:extLst>
          </p:cNvPr>
          <p:cNvSpPr>
            <a:spLocks noGrp="1"/>
          </p:cNvSpPr>
          <p:nvPr>
            <p:ph idx="4294967295"/>
          </p:nvPr>
        </p:nvSpPr>
        <p:spPr>
          <a:xfrm>
            <a:off x="623392" y="1268760"/>
            <a:ext cx="7606208" cy="649288"/>
          </a:xfrm>
        </p:spPr>
        <p:txBody>
          <a:bodyPr/>
          <a:lstStyle/>
          <a:p>
            <a:pPr marL="0" indent="0">
              <a:buNone/>
            </a:pPr>
            <a:r>
              <a:rPr lang="en-US" altLang="zh-CN" sz="2800" b="1" dirty="0">
                <a:solidFill>
                  <a:srgbClr val="000066"/>
                </a:solidFill>
                <a:latin typeface="Times New Roman" panose="02020603050405020304" pitchFamily="18" charset="0"/>
                <a:cs typeface="Times New Roman" panose="02020603050405020304" pitchFamily="18" charset="0"/>
              </a:rPr>
              <a:t>3</a:t>
            </a:r>
            <a:r>
              <a:rPr lang="zh-CN" altLang="en-US" sz="2800" b="1" dirty="0">
                <a:solidFill>
                  <a:srgbClr val="000066"/>
                </a:solidFill>
                <a:latin typeface="Times New Roman" panose="02020603050405020304" pitchFamily="18" charset="0"/>
                <a:cs typeface="Times New Roman" panose="02020603050405020304" pitchFamily="18" charset="0"/>
              </a:rPr>
              <a:t>、含</a:t>
            </a:r>
            <a:r>
              <a:rPr lang="en-US" altLang="zh-CN" sz="2800" b="1" dirty="0">
                <a:solidFill>
                  <a:srgbClr val="000066"/>
                </a:solidFill>
                <a:latin typeface="Times New Roman" panose="02020603050405020304" pitchFamily="18" charset="0"/>
                <a:cs typeface="Times New Roman" panose="02020603050405020304" pitchFamily="18" charset="0"/>
              </a:rPr>
              <a:t>AR(1)</a:t>
            </a:r>
            <a:r>
              <a:rPr lang="zh-CN" altLang="en-US" sz="2800" b="1" dirty="0">
                <a:solidFill>
                  <a:srgbClr val="000066"/>
                </a:solidFill>
                <a:latin typeface="Times New Roman" panose="02020603050405020304" pitchFamily="18" charset="0"/>
                <a:cs typeface="Times New Roman" panose="02020603050405020304" pitchFamily="18" charset="0"/>
              </a:rPr>
              <a:t>误差的</a:t>
            </a:r>
            <a:r>
              <a:rPr lang="en-US" altLang="zh-CN" sz="2800" b="1" dirty="0">
                <a:solidFill>
                  <a:srgbClr val="000066"/>
                </a:solidFill>
                <a:latin typeface="Times New Roman" panose="02020603050405020304" pitchFamily="18" charset="0"/>
                <a:cs typeface="Times New Roman" panose="02020603050405020304" pitchFamily="18" charset="0"/>
              </a:rPr>
              <a:t>2SLS </a:t>
            </a:r>
            <a:endParaRPr lang="zh-CN" altLang="en-US" sz="2800" dirty="0"/>
          </a:p>
        </p:txBody>
      </p:sp>
      <p:pic>
        <p:nvPicPr>
          <p:cNvPr id="73732" name="图片 3">
            <a:extLst>
              <a:ext uri="{FF2B5EF4-FFF2-40B4-BE49-F238E27FC236}">
                <a16:creationId xmlns:a16="http://schemas.microsoft.com/office/drawing/2014/main" id="{EF9B6A5A-0202-468D-B2D8-0F8CD600AD6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9481" y="1844824"/>
            <a:ext cx="11293038" cy="3095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a:extLst>
              <a:ext uri="{FF2B5EF4-FFF2-40B4-BE49-F238E27FC236}">
                <a16:creationId xmlns:a16="http://schemas.microsoft.com/office/drawing/2014/main" id="{A41F957B-2D31-4DE8-99E8-40258868C388}"/>
              </a:ext>
            </a:extLst>
          </p:cNvPr>
          <p:cNvSpPr>
            <a:spLocks noGrp="1"/>
          </p:cNvSpPr>
          <p:nvPr>
            <p:ph type="title" idx="4294967295"/>
          </p:nvPr>
        </p:nvSpPr>
        <p:spPr>
          <a:xfrm>
            <a:off x="0" y="1206500"/>
            <a:ext cx="10363200" cy="1143000"/>
          </a:xfrm>
        </p:spPr>
        <p:txBody>
          <a:bodyPr/>
          <a:lstStyle/>
          <a:p>
            <a:r>
              <a:rPr lang="zh-CN" altLang="en-US" sz="3600" b="1">
                <a:solidFill>
                  <a:srgbClr val="000066"/>
                </a:solidFill>
                <a:latin typeface="Times New Roman" panose="02020603050405020304" pitchFamily="18" charset="0"/>
                <a:cs typeface="Times New Roman" panose="02020603050405020304" pitchFamily="18" charset="0"/>
              </a:rPr>
              <a:t>八、</a:t>
            </a:r>
            <a:r>
              <a:rPr lang="en-US" altLang="zh-TW" sz="3600" b="1">
                <a:solidFill>
                  <a:srgbClr val="000066"/>
                </a:solidFill>
                <a:latin typeface="Times New Roman" panose="02020603050405020304" pitchFamily="18" charset="0"/>
                <a:ea typeface="宋体" panose="02010600030101010101" pitchFamily="2" charset="-122"/>
                <a:cs typeface="Times New Roman" panose="02020603050405020304" pitchFamily="18" charset="0"/>
              </a:rPr>
              <a:t>2</a:t>
            </a:r>
            <a:r>
              <a:rPr lang="en-US" altLang="zh-CN" sz="3600" b="1">
                <a:solidFill>
                  <a:srgbClr val="000066"/>
                </a:solidFill>
                <a:latin typeface="Times New Roman" panose="02020603050405020304" pitchFamily="18" charset="0"/>
                <a:cs typeface="Times New Roman" panose="02020603050405020304" pitchFamily="18" charset="0"/>
              </a:rPr>
              <a:t>SLS</a:t>
            </a:r>
            <a:r>
              <a:rPr lang="zh-CN" altLang="en-US" sz="3600" b="1">
                <a:solidFill>
                  <a:srgbClr val="000066"/>
                </a:solidFill>
                <a:latin typeface="Times New Roman" panose="02020603050405020304" pitchFamily="18" charset="0"/>
                <a:cs typeface="Times New Roman" panose="02020603050405020304" pitchFamily="18" charset="0"/>
              </a:rPr>
              <a:t>应用于混合横截面和面板数据</a:t>
            </a:r>
            <a:endParaRPr lang="zh-CN" altLang="en-US" sz="3600"/>
          </a:p>
        </p:txBody>
      </p:sp>
      <p:sp>
        <p:nvSpPr>
          <p:cNvPr id="74755" name="内容占位符 2">
            <a:extLst>
              <a:ext uri="{FF2B5EF4-FFF2-40B4-BE49-F238E27FC236}">
                <a16:creationId xmlns:a16="http://schemas.microsoft.com/office/drawing/2014/main" id="{AE8D0588-A964-4841-807B-EC4DAA41D76E}"/>
              </a:ext>
            </a:extLst>
          </p:cNvPr>
          <p:cNvSpPr>
            <a:spLocks noGrp="1"/>
          </p:cNvSpPr>
          <p:nvPr>
            <p:ph idx="4294967295"/>
          </p:nvPr>
        </p:nvSpPr>
        <p:spPr>
          <a:xfrm>
            <a:off x="767408" y="2132856"/>
            <a:ext cx="10363200" cy="4114800"/>
          </a:xfrm>
        </p:spPr>
        <p:txBody>
          <a:bodyPr/>
          <a:lstStyle/>
          <a:p>
            <a:pPr marL="0" indent="0">
              <a:buNone/>
            </a:pPr>
            <a:r>
              <a:rPr lang="zh-CN" altLang="en-US" sz="2000" dirty="0"/>
              <a:t>对独立混合横截面数据运用工具变量法没 有产生新的难题。正如应用</a:t>
            </a:r>
            <a:r>
              <a:rPr lang="en-US" altLang="zh-CN" sz="2000" dirty="0"/>
              <a:t>OLS</a:t>
            </a:r>
            <a:r>
              <a:rPr lang="zh-CN" altLang="en-US" sz="2000" dirty="0"/>
              <a:t>法一样，需要在模型中包括代表时间段的虚拟变量，以便把总的时间效应考虑进来。 </a:t>
            </a:r>
            <a:endParaRPr lang="en-US" altLang="zh-CN" sz="2000" dirty="0"/>
          </a:p>
          <a:p>
            <a:pPr marL="0" indent="0">
              <a:buNone/>
            </a:pPr>
            <a:r>
              <a:rPr lang="zh-CN" altLang="en-US" sz="2000" dirty="0"/>
              <a:t>这时虚拟变 量都是外生的，从而它们充当了自身的工具 。</a:t>
            </a:r>
            <a:endParaRPr lang="en-US" altLang="zh-CN" sz="2000" dirty="0"/>
          </a:p>
          <a:p>
            <a:pPr marL="0" indent="0">
              <a:buNone/>
            </a:pPr>
            <a:r>
              <a:rPr lang="zh-CN" altLang="en-US" sz="2000" b="1" dirty="0"/>
              <a:t>例</a:t>
            </a:r>
            <a:r>
              <a:rPr lang="en-US" altLang="zh-CN" sz="2000" b="1" dirty="0"/>
              <a:t>15.9 </a:t>
            </a:r>
            <a:r>
              <a:rPr lang="zh-CN" altLang="en-US" sz="2000" b="1" dirty="0"/>
              <a:t>教育对生育率的影响</a:t>
            </a:r>
          </a:p>
        </p:txBody>
      </p:sp>
      <p:pic>
        <p:nvPicPr>
          <p:cNvPr id="74756" name="图片 3">
            <a:extLst>
              <a:ext uri="{FF2B5EF4-FFF2-40B4-BE49-F238E27FC236}">
                <a16:creationId xmlns:a16="http://schemas.microsoft.com/office/drawing/2014/main" id="{3A734B56-A147-4709-9994-6A2E8DFD247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02112" y="3501008"/>
            <a:ext cx="10328496" cy="727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7" name="图片 4">
            <a:extLst>
              <a:ext uri="{FF2B5EF4-FFF2-40B4-BE49-F238E27FC236}">
                <a16:creationId xmlns:a16="http://schemas.microsoft.com/office/drawing/2014/main" id="{B93FE656-0136-4923-B5A6-6673218554B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5400" y="4190256"/>
            <a:ext cx="10546554" cy="1975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内容占位符 2">
            <a:extLst>
              <a:ext uri="{FF2B5EF4-FFF2-40B4-BE49-F238E27FC236}">
                <a16:creationId xmlns:a16="http://schemas.microsoft.com/office/drawing/2014/main" id="{DAE60359-AA2C-4D5B-8B3F-9DCEAECC32F0}"/>
              </a:ext>
            </a:extLst>
          </p:cNvPr>
          <p:cNvSpPr>
            <a:spLocks noGrp="1"/>
          </p:cNvSpPr>
          <p:nvPr>
            <p:ph idx="4294967295"/>
          </p:nvPr>
        </p:nvSpPr>
        <p:spPr>
          <a:xfrm>
            <a:off x="839416" y="1268760"/>
            <a:ext cx="10363200" cy="4114800"/>
          </a:xfrm>
        </p:spPr>
        <p:txBody>
          <a:bodyPr/>
          <a:lstStyle/>
          <a:p>
            <a:r>
              <a:rPr lang="zh-CN" altLang="en-US" sz="2000" dirty="0"/>
              <a:t>在存在非观测效应，且一个或多个随时间而变化的解释变量具有内生性的情况下，为了一致地估计参数，工具变量估计可与面板数据方法</a:t>
            </a:r>
            <a:r>
              <a:rPr lang="en-US" altLang="zh-CN" sz="2000" dirty="0"/>
              <a:t>(</a:t>
            </a:r>
            <a:r>
              <a:rPr lang="zh-CN" altLang="en-US" sz="2000" dirty="0"/>
              <a:t>特别是一阶差分</a:t>
            </a:r>
            <a:r>
              <a:rPr lang="en-US" altLang="zh-CN" sz="2000" dirty="0"/>
              <a:t>)</a:t>
            </a:r>
            <a:r>
              <a:rPr lang="zh-CN" altLang="en-US" sz="2000" dirty="0"/>
              <a:t>相结合。</a:t>
            </a:r>
            <a:endParaRPr lang="en-US" altLang="zh-CN" sz="2000" dirty="0"/>
          </a:p>
          <a:p>
            <a:endParaRPr lang="en-US" altLang="zh-CN" sz="2000" dirty="0"/>
          </a:p>
        </p:txBody>
      </p:sp>
      <p:pic>
        <p:nvPicPr>
          <p:cNvPr id="75780" name="图片 3">
            <a:extLst>
              <a:ext uri="{FF2B5EF4-FFF2-40B4-BE49-F238E27FC236}">
                <a16:creationId xmlns:a16="http://schemas.microsoft.com/office/drawing/2014/main" id="{043EA803-C755-415F-AE0B-090D4660385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86014" y="2636839"/>
            <a:ext cx="7419975"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1" name="图片 5">
            <a:extLst>
              <a:ext uri="{FF2B5EF4-FFF2-40B4-BE49-F238E27FC236}">
                <a16:creationId xmlns:a16="http://schemas.microsoft.com/office/drawing/2014/main" id="{49F26AF3-72B7-4916-B504-FFBCA567650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66964" y="3179764"/>
            <a:ext cx="7458075" cy="305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内容占位符 2">
            <a:extLst>
              <a:ext uri="{FF2B5EF4-FFF2-40B4-BE49-F238E27FC236}">
                <a16:creationId xmlns:a16="http://schemas.microsoft.com/office/drawing/2014/main" id="{F9313F48-AF1A-482F-9862-A47B0DA070B4}"/>
              </a:ext>
            </a:extLst>
          </p:cNvPr>
          <p:cNvSpPr>
            <a:spLocks noGrp="1"/>
          </p:cNvSpPr>
          <p:nvPr>
            <p:ph idx="4294967295"/>
          </p:nvPr>
        </p:nvSpPr>
        <p:spPr>
          <a:xfrm>
            <a:off x="119336" y="1371600"/>
            <a:ext cx="10363200" cy="4114800"/>
          </a:xfrm>
        </p:spPr>
        <p:txBody>
          <a:bodyPr/>
          <a:lstStyle/>
          <a:p>
            <a:r>
              <a:rPr lang="zh-CN" altLang="en-US" sz="2400" b="1" dirty="0">
                <a:latin typeface="Times New Roman" panose="02020603050405020304" pitchFamily="18" charset="0"/>
                <a:cs typeface="Times New Roman" panose="02020603050405020304" pitchFamily="18" charset="0"/>
              </a:rPr>
              <a:t>例</a:t>
            </a:r>
            <a:r>
              <a:rPr lang="en-US" altLang="zh-CN" sz="2400" b="1" dirty="0">
                <a:latin typeface="Times New Roman" panose="02020603050405020304" pitchFamily="18" charset="0"/>
                <a:cs typeface="Times New Roman" panose="02020603050405020304" pitchFamily="18" charset="0"/>
              </a:rPr>
              <a:t>15.10 </a:t>
            </a:r>
            <a:r>
              <a:rPr lang="zh-CN" altLang="en-US" sz="2400" b="1" dirty="0">
                <a:latin typeface="Times New Roman" panose="02020603050405020304" pitchFamily="18" charset="0"/>
                <a:cs typeface="Times New Roman" panose="02020603050405020304" pitchFamily="18" charset="0"/>
              </a:rPr>
              <a:t>工作培训与工人生产力</a:t>
            </a:r>
          </a:p>
          <a:p>
            <a:endParaRPr lang="zh-CN" altLang="en-US" dirty="0"/>
          </a:p>
        </p:txBody>
      </p:sp>
      <p:pic>
        <p:nvPicPr>
          <p:cNvPr id="76804" name="图片 3">
            <a:extLst>
              <a:ext uri="{FF2B5EF4-FFF2-40B4-BE49-F238E27FC236}">
                <a16:creationId xmlns:a16="http://schemas.microsoft.com/office/drawing/2014/main" id="{51C6C674-71F5-4237-A96C-AA912DDEB29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63764" y="2174875"/>
            <a:ext cx="8047037" cy="413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8" name="图片 3">
            <a:extLst>
              <a:ext uri="{FF2B5EF4-FFF2-40B4-BE49-F238E27FC236}">
                <a16:creationId xmlns:a16="http://schemas.microsoft.com/office/drawing/2014/main" id="{963CE36C-C526-4D68-A8D8-CF2EA812285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5360" y="1556792"/>
            <a:ext cx="11471900" cy="358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内容占位符 2">
            <a:extLst>
              <a:ext uri="{FF2B5EF4-FFF2-40B4-BE49-F238E27FC236}">
                <a16:creationId xmlns:a16="http://schemas.microsoft.com/office/drawing/2014/main" id="{BA06E953-EA19-4767-91A1-0BCE549FFBAB}"/>
              </a:ext>
            </a:extLst>
          </p:cNvPr>
          <p:cNvSpPr>
            <a:spLocks noGrp="1"/>
          </p:cNvSpPr>
          <p:nvPr>
            <p:ph idx="4294967295"/>
          </p:nvPr>
        </p:nvSpPr>
        <p:spPr>
          <a:xfrm>
            <a:off x="539750" y="1052513"/>
            <a:ext cx="9876730" cy="648295"/>
          </a:xfrm>
        </p:spPr>
        <p:txBody>
          <a:bodyPr/>
          <a:lstStyle/>
          <a:p>
            <a:pPr marL="0" indent="0">
              <a:buNone/>
            </a:pPr>
            <a:r>
              <a:rPr lang="en-US" altLang="zh-CN" sz="2400" b="1" dirty="0">
                <a:latin typeface="Times New Roman" panose="02020603050405020304" pitchFamily="18" charset="0"/>
                <a:cs typeface="Times New Roman" panose="02020603050405020304" pitchFamily="18" charset="0"/>
              </a:rPr>
              <a:t>3</a:t>
            </a:r>
            <a:r>
              <a:rPr lang="zh-CN" altLang="en-US" sz="2400" b="1" dirty="0">
                <a:latin typeface="Times New Roman" panose="02020603050405020304" pitchFamily="18" charset="0"/>
                <a:cs typeface="Times New Roman" panose="02020603050405020304" pitchFamily="18" charset="0"/>
              </a:rPr>
              <a:t>、 工具变量估计量 </a:t>
            </a:r>
            <a:endParaRPr lang="en-US" altLang="zh-CN" sz="2400" b="1" dirty="0">
              <a:latin typeface="Times New Roman" panose="02020603050405020304" pitchFamily="18" charset="0"/>
              <a:cs typeface="Times New Roman" panose="02020603050405020304" pitchFamily="18" charset="0"/>
            </a:endParaRPr>
          </a:p>
          <a:p>
            <a:pPr marL="0" indent="0">
              <a:buNone/>
            </a:pP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）参数的工具变量估计量 </a:t>
            </a:r>
            <a:endParaRPr lang="en-US" altLang="zh-CN" sz="2000" dirty="0">
              <a:latin typeface="Times New Roman" panose="02020603050405020304" pitchFamily="18" charset="0"/>
              <a:cs typeface="Times New Roman" panose="02020603050405020304" pitchFamily="18" charset="0"/>
            </a:endParaRPr>
          </a:p>
          <a:p>
            <a:pPr marL="0" indent="0">
              <a:buNone/>
            </a:pPr>
            <a:endParaRPr lang="en-US" altLang="zh-CN" sz="2400" b="1" dirty="0">
              <a:latin typeface="Times New Roman" panose="02020603050405020304" pitchFamily="18" charset="0"/>
              <a:cs typeface="Times New Roman" panose="02020603050405020304" pitchFamily="18" charset="0"/>
            </a:endParaRPr>
          </a:p>
        </p:txBody>
      </p:sp>
      <p:pic>
        <p:nvPicPr>
          <p:cNvPr id="12292" name="图片 2">
            <a:extLst>
              <a:ext uri="{FF2B5EF4-FFF2-40B4-BE49-F238E27FC236}">
                <a16:creationId xmlns:a16="http://schemas.microsoft.com/office/drawing/2014/main" id="{B54B2439-4A33-4C5F-BC26-82317CAA030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35560" y="1844824"/>
            <a:ext cx="8280920" cy="4885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内容占位符 2">
            <a:extLst>
              <a:ext uri="{FF2B5EF4-FFF2-40B4-BE49-F238E27FC236}">
                <a16:creationId xmlns:a16="http://schemas.microsoft.com/office/drawing/2014/main" id="{341DF3C1-DBB2-4303-B6FB-40E5103CD572}"/>
              </a:ext>
            </a:extLst>
          </p:cNvPr>
          <p:cNvSpPr>
            <a:spLocks noGrp="1"/>
          </p:cNvSpPr>
          <p:nvPr>
            <p:ph idx="4294967295"/>
          </p:nvPr>
        </p:nvSpPr>
        <p:spPr>
          <a:xfrm>
            <a:off x="0" y="1268413"/>
            <a:ext cx="8291513" cy="4857750"/>
          </a:xfrm>
        </p:spPr>
        <p:txBody>
          <a:bodyPr/>
          <a:lstStyle/>
          <a:p>
            <a:pPr marL="0" indent="0">
              <a:buNone/>
              <a:defRPr/>
            </a:pP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2</a:t>
            </a:r>
            <a:r>
              <a:rPr lang="zh-CN" altLang="en-US" sz="2400" dirty="0">
                <a:latin typeface="Times New Roman" panose="02020603050405020304" pitchFamily="18" charset="0"/>
                <a:cs typeface="Times New Roman" panose="02020603050405020304" pitchFamily="18" charset="0"/>
              </a:rPr>
              <a:t>）工具变量估计量的一致性与无偏性</a:t>
            </a:r>
            <a:endParaRPr lang="en-US" altLang="zh-CN" sz="2400" dirty="0">
              <a:latin typeface="Times New Roman" panose="02020603050405020304" pitchFamily="18" charset="0"/>
              <a:cs typeface="Times New Roman" panose="02020603050405020304" pitchFamily="18" charset="0"/>
            </a:endParaRPr>
          </a:p>
          <a:p>
            <a:pPr>
              <a:defRPr/>
            </a:pPr>
            <a:endParaRPr lang="en-US" altLang="zh-CN" sz="2400" dirty="0">
              <a:latin typeface="Times New Roman" panose="02020603050405020304" pitchFamily="18" charset="0"/>
              <a:cs typeface="Times New Roman" panose="02020603050405020304" pitchFamily="18" charset="0"/>
            </a:endParaRPr>
          </a:p>
          <a:p>
            <a:pPr>
              <a:defRPr/>
            </a:pPr>
            <a:endParaRPr lang="en-US" altLang="zh-CN" sz="2400" dirty="0">
              <a:latin typeface="Times New Roman" panose="02020603050405020304" pitchFamily="18" charset="0"/>
              <a:cs typeface="Times New Roman" panose="02020603050405020304" pitchFamily="18" charset="0"/>
            </a:endParaRPr>
          </a:p>
          <a:p>
            <a:pPr>
              <a:defRPr/>
            </a:pPr>
            <a:endParaRPr lang="en-US" altLang="zh-CN" sz="2400" dirty="0">
              <a:latin typeface="Times New Roman" panose="02020603050405020304" pitchFamily="18" charset="0"/>
              <a:cs typeface="Times New Roman" panose="02020603050405020304" pitchFamily="18" charset="0"/>
            </a:endParaRPr>
          </a:p>
          <a:p>
            <a:pPr>
              <a:defRPr/>
            </a:pPr>
            <a:endParaRPr lang="en-US" altLang="zh-CN" sz="2400" dirty="0">
              <a:latin typeface="Times New Roman" panose="02020603050405020304" pitchFamily="18" charset="0"/>
              <a:cs typeface="Times New Roman" panose="02020603050405020304" pitchFamily="18" charset="0"/>
            </a:endParaRPr>
          </a:p>
          <a:p>
            <a:pPr>
              <a:defRPr/>
            </a:pPr>
            <a:endParaRPr lang="en-US" altLang="zh-CN" sz="2400" dirty="0">
              <a:latin typeface="Times New Roman" panose="02020603050405020304" pitchFamily="18" charset="0"/>
              <a:cs typeface="Times New Roman" panose="02020603050405020304" pitchFamily="18" charset="0"/>
            </a:endParaRPr>
          </a:p>
          <a:p>
            <a:pPr>
              <a:defRPr/>
            </a:pPr>
            <a:endParaRPr lang="en-US" altLang="zh-CN" sz="2400" dirty="0">
              <a:latin typeface="Times New Roman" panose="02020603050405020304" pitchFamily="18" charset="0"/>
              <a:cs typeface="Times New Roman" panose="02020603050405020304" pitchFamily="18" charset="0"/>
            </a:endParaRPr>
          </a:p>
          <a:p>
            <a:pPr>
              <a:defRPr/>
            </a:pPr>
            <a:endParaRPr lang="en-US" altLang="zh-CN" sz="2400" dirty="0">
              <a:latin typeface="Times New Roman" panose="02020603050405020304" pitchFamily="18" charset="0"/>
              <a:cs typeface="Times New Roman" panose="02020603050405020304" pitchFamily="18" charset="0"/>
            </a:endParaRPr>
          </a:p>
          <a:p>
            <a:pPr>
              <a:defRPr/>
            </a:pPr>
            <a:endParaRPr lang="en-US" altLang="zh-CN" sz="2400" dirty="0">
              <a:latin typeface="Times New Roman" panose="02020603050405020304" pitchFamily="18" charset="0"/>
              <a:cs typeface="Times New Roman" panose="02020603050405020304" pitchFamily="18" charset="0"/>
            </a:endParaRPr>
          </a:p>
          <a:p>
            <a:pPr>
              <a:defRPr/>
            </a:pPr>
            <a:endParaRPr lang="en-US" altLang="zh-CN" sz="2400" dirty="0">
              <a:latin typeface="Times New Roman" panose="02020603050405020304" pitchFamily="18" charset="0"/>
              <a:cs typeface="Times New Roman" panose="02020603050405020304" pitchFamily="18" charset="0"/>
            </a:endParaRPr>
          </a:p>
          <a:p>
            <a:pPr>
              <a:defRPr/>
            </a:pPr>
            <a:endParaRPr lang="en-US" altLang="zh-CN" sz="2400" dirty="0">
              <a:latin typeface="Times New Roman" panose="02020603050405020304" pitchFamily="18" charset="0"/>
              <a:cs typeface="Times New Roman" panose="02020603050405020304" pitchFamily="18" charset="0"/>
            </a:endParaRPr>
          </a:p>
          <a:p>
            <a:pPr marL="0" indent="0">
              <a:buNone/>
              <a:defRPr/>
            </a:pPr>
            <a:r>
              <a:rPr lang="zh-CN" altLang="en-US" sz="1800" dirty="0">
                <a:latin typeface="Times New Roman" panose="02020603050405020304" pitchFamily="18" charset="0"/>
                <a:cs typeface="Times New Roman" panose="02020603050405020304" pitchFamily="18" charset="0"/>
              </a:rPr>
              <a:t>                     选择要考虑模型本身和我们对模型所做的各种假设。</a:t>
            </a:r>
            <a:endParaRPr lang="en-US" altLang="zh-CN" sz="1800" dirty="0">
              <a:latin typeface="Times New Roman" panose="02020603050405020304" pitchFamily="18" charset="0"/>
              <a:cs typeface="Times New Roman" panose="02020603050405020304" pitchFamily="18" charset="0"/>
            </a:endParaRPr>
          </a:p>
          <a:p>
            <a:pPr>
              <a:defRPr/>
            </a:pPr>
            <a:endParaRPr lang="zh-CN" altLang="en-US" sz="2400" dirty="0">
              <a:latin typeface="Times New Roman" panose="02020603050405020304" pitchFamily="18" charset="0"/>
              <a:cs typeface="Times New Roman" panose="02020603050405020304" pitchFamily="18" charset="0"/>
            </a:endParaRPr>
          </a:p>
        </p:txBody>
      </p:sp>
      <p:pic>
        <p:nvPicPr>
          <p:cNvPr id="13316" name="图片 1">
            <a:extLst>
              <a:ext uri="{FF2B5EF4-FFF2-40B4-BE49-F238E27FC236}">
                <a16:creationId xmlns:a16="http://schemas.microsoft.com/office/drawing/2014/main" id="{994E3612-5716-4D75-842F-8DA3917233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7448" y="1629223"/>
            <a:ext cx="10213608" cy="4536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内容占位符 2">
            <a:extLst>
              <a:ext uri="{FF2B5EF4-FFF2-40B4-BE49-F238E27FC236}">
                <a16:creationId xmlns:a16="http://schemas.microsoft.com/office/drawing/2014/main" id="{85F690E6-7A58-4A6B-A387-F473B7D7CC42}"/>
              </a:ext>
            </a:extLst>
          </p:cNvPr>
          <p:cNvSpPr>
            <a:spLocks noGrp="1"/>
          </p:cNvSpPr>
          <p:nvPr>
            <p:ph idx="4294967295"/>
          </p:nvPr>
        </p:nvSpPr>
        <p:spPr>
          <a:xfrm>
            <a:off x="623392" y="1299248"/>
            <a:ext cx="7606208" cy="936625"/>
          </a:xfrm>
        </p:spPr>
        <p:txBody>
          <a:bodyPr/>
          <a:lstStyle/>
          <a:p>
            <a:pPr marL="0" indent="0">
              <a:buNone/>
            </a:pPr>
            <a:r>
              <a:rPr lang="en-US" altLang="zh-CN" sz="2400" b="1" dirty="0">
                <a:latin typeface="Times New Roman" panose="02020603050405020304" pitchFamily="18" charset="0"/>
                <a:cs typeface="Times New Roman" panose="02020603050405020304" pitchFamily="18" charset="0"/>
              </a:rPr>
              <a:t>4</a:t>
            </a:r>
            <a:r>
              <a:rPr lang="zh-CN" altLang="en-US" sz="2400" b="1" dirty="0">
                <a:latin typeface="Times New Roman" panose="02020603050405020304" pitchFamily="18" charset="0"/>
                <a:cs typeface="Times New Roman" panose="02020603050405020304" pitchFamily="18" charset="0"/>
              </a:rPr>
              <a:t>、用</a:t>
            </a:r>
            <a:r>
              <a:rPr lang="en-US" altLang="zh-CN" sz="2400" b="1" dirty="0">
                <a:latin typeface="Times New Roman" panose="02020603050405020304" pitchFamily="18" charset="0"/>
                <a:cs typeface="Times New Roman" panose="02020603050405020304" pitchFamily="18" charset="0"/>
              </a:rPr>
              <a:t>IV</a:t>
            </a:r>
            <a:r>
              <a:rPr lang="zh-CN" altLang="en-US" sz="2400" b="1" dirty="0">
                <a:latin typeface="Times New Roman" panose="02020603050405020304" pitchFamily="18" charset="0"/>
                <a:cs typeface="Times New Roman" panose="02020603050405020304" pitchFamily="18" charset="0"/>
              </a:rPr>
              <a:t>估计法做统计推断</a:t>
            </a:r>
          </a:p>
          <a:p>
            <a:pPr marL="0" indent="0">
              <a:buNone/>
            </a:pP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a:t>
            </a:r>
            <a:r>
              <a:rPr lang="zh-CN" altLang="en-US" sz="2000" dirty="0"/>
              <a:t>渐近方差</a:t>
            </a:r>
          </a:p>
        </p:txBody>
      </p:sp>
      <p:pic>
        <p:nvPicPr>
          <p:cNvPr id="14340" name="图片 1">
            <a:extLst>
              <a:ext uri="{FF2B5EF4-FFF2-40B4-BE49-F238E27FC236}">
                <a16:creationId xmlns:a16="http://schemas.microsoft.com/office/drawing/2014/main" id="{D332E700-5DC8-4EB6-B2E4-5D2782486A0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3364" y="2060848"/>
            <a:ext cx="10939254" cy="439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BISU">
  <a:themeElements>
    <a:clrScheme name="1_fin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fino">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anose="02020603050405020304" pitchFamily="18" charset="0"/>
            <a:ea typeface="楷体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anose="02020603050405020304" pitchFamily="18" charset="0"/>
            <a:ea typeface="楷体_GB2312" pitchFamily="49" charset="-122"/>
          </a:defRPr>
        </a:defPPr>
      </a:lstStyle>
    </a:lnDef>
  </a:objectDefaults>
  <a:extraClrSchemeLst>
    <a:extraClrScheme>
      <a:clrScheme name="1_fino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fin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fino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fino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fin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fin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fin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BISU" id="{7DC98DAE-3870-4320-9A13-59FA76C53AF5}" vid="{9BADCEEC-B219-4256-BFD7-F1A47BBCD512}"/>
    </a:ext>
  </a:extLst>
</a:theme>
</file>

<file path=ppt/theme/theme2.xml><?xml version="1.0" encoding="utf-8"?>
<a:theme xmlns:a="http://schemas.openxmlformats.org/drawingml/2006/main" name="5_fino">
  <a:themeElements>
    <a:clrScheme name="5_fin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5_fino">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anose="02020603050405020304" pitchFamily="18" charset="0"/>
            <a:ea typeface="楷体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anose="02020603050405020304" pitchFamily="18" charset="0"/>
            <a:ea typeface="楷体_GB2312" pitchFamily="49" charset="-122"/>
          </a:defRPr>
        </a:defPPr>
      </a:lstStyle>
    </a:lnDef>
  </a:objectDefaults>
  <a:extraClrSchemeLst>
    <a:extraClrScheme>
      <a:clrScheme name="5_fino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5_fin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5_fino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5_fino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5_fin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5_fin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5_fin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6_fino">
  <a:themeElements>
    <a:clrScheme name="6_fin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6_fino">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anose="02020603050405020304" pitchFamily="18" charset="0"/>
            <a:ea typeface="楷体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anose="02020603050405020304" pitchFamily="18" charset="0"/>
            <a:ea typeface="楷体_GB2312" pitchFamily="49" charset="-122"/>
          </a:defRPr>
        </a:defPPr>
      </a:lstStyle>
    </a:lnDef>
  </a:objectDefaults>
  <a:extraClrSchemeLst>
    <a:extraClrScheme>
      <a:clrScheme name="6_fino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6_fin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6_fino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6_fino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6_fin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6_fin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6_fin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7_fino">
  <a:themeElements>
    <a:clrScheme name="7_fin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7_fino">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anose="02020603050405020304" pitchFamily="18" charset="0"/>
            <a:ea typeface="楷体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anose="02020603050405020304" pitchFamily="18" charset="0"/>
            <a:ea typeface="楷体_GB2312" pitchFamily="49" charset="-122"/>
          </a:defRPr>
        </a:defPPr>
      </a:lstStyle>
    </a:lnDef>
  </a:objectDefaults>
  <a:extraClrSchemeLst>
    <a:extraClrScheme>
      <a:clrScheme name="7_fino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7_fin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7_fino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7_fino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7_fin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7_fin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7_fin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BISU</Template>
  <TotalTime>35</TotalTime>
  <Words>1484</Words>
  <Application>Microsoft Office PowerPoint</Application>
  <PresentationFormat>宽屏</PresentationFormat>
  <Paragraphs>132</Paragraphs>
  <Slides>68</Slides>
  <Notes>3</Notes>
  <HiddenSlides>0</HiddenSlides>
  <MMClips>0</MMClips>
  <ScaleCrop>false</ScaleCrop>
  <HeadingPairs>
    <vt:vector size="8" baseType="variant">
      <vt:variant>
        <vt:lpstr>已用的字体</vt:lpstr>
      </vt:variant>
      <vt:variant>
        <vt:i4>6</vt:i4>
      </vt:variant>
      <vt:variant>
        <vt:lpstr>主题</vt:lpstr>
      </vt:variant>
      <vt:variant>
        <vt:i4>4</vt:i4>
      </vt:variant>
      <vt:variant>
        <vt:lpstr>嵌入 OLE 服务器</vt:lpstr>
      </vt:variant>
      <vt:variant>
        <vt:i4>1</vt:i4>
      </vt:variant>
      <vt:variant>
        <vt:lpstr>幻灯片标题</vt:lpstr>
      </vt:variant>
      <vt:variant>
        <vt:i4>68</vt:i4>
      </vt:variant>
    </vt:vector>
  </HeadingPairs>
  <TitlesOfParts>
    <vt:vector size="79" baseType="lpstr">
      <vt:lpstr>Arial</vt:lpstr>
      <vt:lpstr>宋体</vt:lpstr>
      <vt:lpstr>Calibri</vt:lpstr>
      <vt:lpstr>黑体</vt:lpstr>
      <vt:lpstr>Times New Roman</vt:lpstr>
      <vt:lpstr>楷体_GB2312</vt:lpstr>
      <vt:lpstr>BISU</vt:lpstr>
      <vt:lpstr>5_fino</vt:lpstr>
      <vt:lpstr>6_fino</vt:lpstr>
      <vt:lpstr>7_fino</vt:lpstr>
      <vt:lpstr>Photo Editor 照片</vt:lpstr>
      <vt:lpstr>第15章 工具变量估计与两阶段最小二乘法</vt:lpstr>
      <vt:lpstr>一、动机：简单回归模型中的遗漏变量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二、多元回归模型的IV估计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三、两阶段最小二乘法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四、变量误差问题的IV解决方法</vt:lpstr>
      <vt:lpstr>PowerPoint 演示文稿</vt:lpstr>
      <vt:lpstr>PowerPoint 演示文稿</vt:lpstr>
      <vt:lpstr>PowerPoint 演示文稿</vt:lpstr>
      <vt:lpstr>五、内生性检验与过度识别约束检验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六、异方差条件下的2SLS</vt:lpstr>
      <vt:lpstr>PowerPoint 演示文稿</vt:lpstr>
      <vt:lpstr>七、2SLS 应用于时间序列方程</vt:lpstr>
      <vt:lpstr>PowerPoint 演示文稿</vt:lpstr>
      <vt:lpstr>PowerPoint 演示文稿</vt:lpstr>
      <vt:lpstr>PowerPoint 演示文稿</vt:lpstr>
      <vt:lpstr>PowerPoint 演示文稿</vt:lpstr>
      <vt:lpstr>PowerPoint 演示文稿</vt:lpstr>
      <vt:lpstr>八、2SLS应用于混合横截面和面板数据</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第15章 工具变量估计与两阶段最小二乘法</dc:title>
  <dc:creator>博 李</dc:creator>
  <cp:lastModifiedBy>博 李</cp:lastModifiedBy>
  <cp:revision>5</cp:revision>
  <dcterms:created xsi:type="dcterms:W3CDTF">2019-08-11T11:49:35Z</dcterms:created>
  <dcterms:modified xsi:type="dcterms:W3CDTF">2019-08-11T12:24:39Z</dcterms:modified>
</cp:coreProperties>
</file>